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sldSz cx="9753600" cy="7315200"/>
  <p:notesSz cx="6858000" cy="9144000"/>
  <p:embeddedFontLst>
    <p:embeddedFont>
      <p:font typeface="Calibri (MS)" panose="020B0604020202020204" charset="0"/>
      <p:regular r:id="rId16"/>
    </p:embeddedFont>
    <p:embeddedFont>
      <p:font typeface="Arial Bold" panose="020B0604020202020204" charset="0"/>
      <p:regular r:id="rId17"/>
    </p:embeddedFont>
    <p:embeddedFont>
      <p:font typeface="Calibri" panose="020F0502020204030204" pitchFamily="34" charset="0"/>
      <p:regular r:id="rId18"/>
      <p:bold r:id="rId19"/>
      <p:italic r:id="rId20"/>
      <p:boldItalic r:id="rId21"/>
    </p:embeddedFont>
    <p:embeddedFont>
      <p:font typeface="Gill Sans Light" panose="020B0604020202020204" charset="0"/>
      <p:regular r:id="rId22"/>
    </p:embeddedFont>
    <p:embeddedFont>
      <p:font typeface="Arial Italics" panose="020B0604020202020204" charset="0"/>
      <p:regular r:id="rId23"/>
    </p:embeddedFont>
    <p:embeddedFont>
      <p:font typeface="Bree Serif" panose="020B0604020202020204" charset="0"/>
      <p:regular r:id="rId24"/>
    </p:embeddedFont>
    <p:embeddedFont>
      <p:font typeface="Calibri (MS) Italics" panose="020B0604020202020204" charset="0"/>
      <p:regular r:id="rId25"/>
    </p:embeddedFont>
    <p:embeddedFont>
      <p:font typeface="Arial" panose="020B0604020202020204" pitchFamily="34" charset="0"/>
      <p:regular r:id="rId2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100" d="100"/>
          <a:sy n="100" d="100"/>
        </p:scale>
        <p:origin x="72" y="90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3.fntdata"/><Relationship Id="rId26" Type="http://schemas.openxmlformats.org/officeDocument/2006/relationships/font" Target="fonts/font11.fntdata"/><Relationship Id="rId3" Type="http://schemas.openxmlformats.org/officeDocument/2006/relationships/slide" Target="slides/slide2.xml"/><Relationship Id="rId21" Type="http://schemas.openxmlformats.org/officeDocument/2006/relationships/font" Target="fonts/font6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2.fntdata"/><Relationship Id="rId25" Type="http://schemas.openxmlformats.org/officeDocument/2006/relationships/font" Target="fonts/font10.fntdata"/><Relationship Id="rId2" Type="http://schemas.openxmlformats.org/officeDocument/2006/relationships/slide" Target="slides/slide1.xml"/><Relationship Id="rId16" Type="http://schemas.openxmlformats.org/officeDocument/2006/relationships/font" Target="fonts/font1.fntdata"/><Relationship Id="rId20" Type="http://schemas.openxmlformats.org/officeDocument/2006/relationships/font" Target="fonts/font5.fntdata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23" Type="http://schemas.openxmlformats.org/officeDocument/2006/relationships/font" Target="fonts/font8.fntdata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7.fntdata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28.08.2025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‹nº›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 dirty="0" err="1"/>
              <a:t>Abertura</a:t>
            </a:r>
            <a:r>
              <a:rPr lang="en-US" dirty="0"/>
              <a:t>: </a:t>
            </a:r>
            <a:r>
              <a:rPr lang="en-US" dirty="0" err="1"/>
              <a:t>contextualizar</a:t>
            </a:r>
            <a:r>
              <a:rPr lang="en-US" dirty="0"/>
              <a:t> Agosto </a:t>
            </a:r>
            <a:r>
              <a:rPr lang="en-US" dirty="0" err="1"/>
              <a:t>Lilás</a:t>
            </a:r>
            <a:r>
              <a:rPr lang="en-US" dirty="0"/>
              <a:t> e </a:t>
            </a:r>
            <a:r>
              <a:rPr lang="en-US" dirty="0" err="1"/>
              <a:t>os</a:t>
            </a:r>
            <a:r>
              <a:rPr lang="en-US" dirty="0"/>
              <a:t> 10 </a:t>
            </a:r>
            <a:r>
              <a:rPr lang="en-US" dirty="0" err="1"/>
              <a:t>anos</a:t>
            </a:r>
            <a:r>
              <a:rPr lang="en-US" dirty="0"/>
              <a:t> da LBI. </a:t>
            </a:r>
            <a:r>
              <a:rPr lang="en-US" dirty="0" err="1"/>
              <a:t>Ressaltar</a:t>
            </a:r>
            <a:r>
              <a:rPr lang="en-US" dirty="0"/>
              <a:t> </a:t>
            </a:r>
            <a:r>
              <a:rPr lang="en-US" dirty="0" err="1"/>
              <a:t>relevância</a:t>
            </a:r>
            <a:r>
              <a:rPr lang="en-US" dirty="0"/>
              <a:t> </a:t>
            </a:r>
            <a:r>
              <a:rPr lang="en-US" dirty="0" err="1"/>
              <a:t>institucional</a:t>
            </a:r>
            <a:r>
              <a:rPr lang="en-US" dirty="0"/>
              <a:t> do MPMA e do CAO/PIPD.</a:t>
            </a:r>
            <a:endParaRPr lang="en-US" dirty="0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Explorar mudanças jurídicas e culturais. Expor exemplos concretos de avanços: rampas, intérpretes de Libras, cotas em universidades e concursos.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Apontar que a lei é eficaz no plano normativo, mas ainda não no plano concreto. Ressaltar a necessidade de atuação firme do MP e do controle social.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Definir capacitismo de forma clara e objetiva. Comparar sua gravidade com racismo e sexismo. Ressaltar tipificação criminal prevista na LBI.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Explicar a interação de desigualdades. Exemplificar com casos de violência contra mulheres com deficiência. Ressaltar a obrigação do Estado em adotar medidas específicas.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Trazer dados de violência de gênero. Reforçar necessidade de canais acessíveis de denúncia. Ressaltar o papel do MP na fiscalização da rede de proteção.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Reafirmar o protagonismo do MPMA. Citar exemplos de ações ministeriais em defesa de mulheres com deficiência. Enfatizar a missão constitucional.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 smtClean="0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60675" y="512763"/>
            <a:ext cx="342265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r>
              <a:rPr lang="en-US"/>
              <a:t>Mensagem final de mobilização e esperança. Convidar à reflexão e ao engajamento coletivo. Ressaltar o papel transformador da democracia participativa.</a:t>
            </a:r>
            <a:endParaRPr lang="en-US" smtClean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 smtClean="0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8/28/2025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8/28/2025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terra.com.br/nos/mulheres-com-deficiencia-ainda-sao-as-principais-vitimas-da-violencia-no-brasil,149c087d5f7d002808f3d5cce71bc46aruc6u1lo.html?utm_source=chatgpt.com" TargetMode="External"/><Relationship Id="rId2" Type="http://schemas.openxmlformats.org/officeDocument/2006/relationships/hyperlink" Target="https://repositorio.ipea.gov.br/handle/11058/14031" TargetMode="Externa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projetocolabora.com.br/ods10/lei-brasileira-de-inclusao-completa-10-anos-entre-avancos-desafios-e-ameacas/?utm_source=chatgpt.com" TargetMode="Externa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m 4"/>
          <p:cNvPicPr>
            <a:picLocks noChangeAspect="1"/>
          </p:cNvPicPr>
          <p:nvPr/>
        </p:nvPicPr>
        <p:blipFill rotWithShape="1">
          <a:blip r:embed="rId3"/>
          <a:srcRect l="1527" t="3614" r="763" b="5788"/>
          <a:stretch/>
        </p:blipFill>
        <p:spPr>
          <a:xfrm>
            <a:off x="27562" y="-3243"/>
            <a:ext cx="9753600" cy="7318443"/>
          </a:xfrm>
          <a:prstGeom prst="rect">
            <a:avLst/>
          </a:prstGeom>
        </p:spPr>
      </p:pic>
      <p:sp>
        <p:nvSpPr>
          <p:cNvPr id="3" name="TextBox 3"/>
          <p:cNvSpPr txBox="1"/>
          <p:nvPr/>
        </p:nvSpPr>
        <p:spPr>
          <a:xfrm>
            <a:off x="9753600" y="1051410"/>
            <a:ext cx="8107680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3071"/>
              </a:lnSpc>
            </a:pPr>
            <a:endParaRPr dirty="0"/>
          </a:p>
        </p:txBody>
      </p:sp>
      <p:sp>
        <p:nvSpPr>
          <p:cNvPr id="4" name="Freeform 4"/>
          <p:cNvSpPr/>
          <p:nvPr/>
        </p:nvSpPr>
        <p:spPr>
          <a:xfrm>
            <a:off x="3733800" y="-3243"/>
            <a:ext cx="2705234" cy="1637031"/>
          </a:xfrm>
          <a:custGeom>
            <a:avLst/>
            <a:gdLst/>
            <a:ahLst/>
            <a:cxnLst/>
            <a:rect l="l" t="t" r="r" b="b"/>
            <a:pathLst>
              <a:path w="2705234" h="1637031">
                <a:moveTo>
                  <a:pt x="0" y="0"/>
                </a:moveTo>
                <a:lnTo>
                  <a:pt x="2705234" y="0"/>
                </a:lnTo>
                <a:lnTo>
                  <a:pt x="2705234" y="1637032"/>
                </a:lnTo>
                <a:lnTo>
                  <a:pt x="0" y="1637032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 t="-28612" b="-36639"/>
            </a:stretch>
          </a:blipFill>
        </p:spPr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55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80933" y="-76200"/>
            <a:ext cx="6991733" cy="190492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863"/>
              </a:lnSpc>
            </a:pPr>
            <a:endParaRPr/>
          </a:p>
          <a:p>
            <a:pPr algn="ctr">
              <a:lnSpc>
                <a:spcPts val="4863"/>
              </a:lnSpc>
            </a:pPr>
            <a:r>
              <a:rPr lang="en-US" sz="4053">
                <a:solidFill>
                  <a:srgbClr val="FFFFFF"/>
                </a:solidFill>
                <a:latin typeface="Bree Serif"/>
                <a:ea typeface="Bree Serif"/>
                <a:cs typeface="Bree Serif"/>
                <a:sym typeface="Bree Serif"/>
              </a:rPr>
              <a:t>Avanços em 10 anos da LBI</a:t>
            </a:r>
          </a:p>
          <a:p>
            <a:pPr algn="ctr">
              <a:lnSpc>
                <a:spcPts val="4863"/>
              </a:lnSpc>
            </a:pPr>
            <a:endParaRPr lang="en-US" sz="4053">
              <a:solidFill>
                <a:srgbClr val="FFFFFF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275057" y="379824"/>
            <a:ext cx="9203486" cy="5852160"/>
            <a:chOff x="0" y="0"/>
            <a:chExt cx="12354560" cy="78558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354560" cy="7855813"/>
            </a:xfrm>
            <a:custGeom>
              <a:avLst/>
              <a:gdLst/>
              <a:ahLst/>
              <a:cxnLst/>
              <a:rect l="l" t="t" r="r" b="b"/>
              <a:pathLst>
                <a:path w="12354560" h="7855813">
                  <a:moveTo>
                    <a:pt x="0" y="0"/>
                  </a:moveTo>
                  <a:lnTo>
                    <a:pt x="12354560" y="0"/>
                  </a:lnTo>
                  <a:lnTo>
                    <a:pt x="12354560" y="7855813"/>
                  </a:lnTo>
                  <a:lnTo>
                    <a:pt x="0" y="7855813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-9525"/>
              <a:ext cx="12354560" cy="7865338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just">
                <a:lnSpc>
                  <a:spcPts val="2543"/>
                </a:lnSpc>
              </a:pPr>
              <a:endParaRPr dirty="0"/>
            </a:p>
            <a:p>
              <a:pPr marL="272829" lvl="1" indent="-136415" algn="just">
                <a:lnSpc>
                  <a:spcPts val="2543"/>
                </a:lnSpc>
                <a:buFont typeface="Arial"/>
                <a:buChar char="•"/>
              </a:pPr>
              <a:r>
                <a:rPr lang="en-US" sz="2119" dirty="0" err="1" smtClean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Abordou</a:t>
              </a:r>
              <a:r>
                <a:rPr lang="en-US" sz="2119" dirty="0" smtClean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eixos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estruturantes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: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saúde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,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educação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,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trabalho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,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acessibilidade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,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comunicação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e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participação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social;</a:t>
              </a:r>
            </a:p>
            <a:p>
              <a:pPr marL="272829" lvl="1" indent="-136415" algn="just">
                <a:lnSpc>
                  <a:spcPts val="2543"/>
                </a:lnSpc>
              </a:pPr>
              <a:endParaRPr lang="en-US" sz="2119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endParaRPr>
            </a:p>
            <a:p>
              <a:pPr marL="272829" lvl="1" indent="-136415" algn="just">
                <a:lnSpc>
                  <a:spcPts val="2543"/>
                </a:lnSpc>
                <a:buFont typeface="Arial"/>
                <a:buChar char="•"/>
              </a:pP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Estabeleceu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marco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civilizatório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na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terminologia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: “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pessoa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com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deficiência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”,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priorizando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a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dignidade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e a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centralidade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da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pessoa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;</a:t>
              </a:r>
            </a:p>
            <a:p>
              <a:pPr marL="272829" lvl="1" indent="-136415" algn="just">
                <a:lnSpc>
                  <a:spcPts val="2543"/>
                </a:lnSpc>
              </a:pPr>
              <a:endParaRPr lang="en-US" sz="2119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endParaRPr>
            </a:p>
            <a:p>
              <a:pPr marL="272829" lvl="1" indent="-136415" algn="just">
                <a:lnSpc>
                  <a:spcPts val="2543"/>
                </a:lnSpc>
                <a:buFont typeface="Arial"/>
                <a:buChar char="•"/>
              </a:pP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Adotou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a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definição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biopsicossocial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da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deficiência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,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superando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a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visão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meramente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médica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e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incorporando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aspectos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culturais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,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familiares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e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socioeconômicos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.</a:t>
              </a:r>
            </a:p>
            <a:p>
              <a:pPr marL="272829" lvl="1" indent="-136415" algn="just">
                <a:lnSpc>
                  <a:spcPts val="2543"/>
                </a:lnSpc>
              </a:pPr>
              <a:endParaRPr lang="en-US" sz="2119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endParaRPr>
            </a:p>
            <a:p>
              <a:pPr marL="272829" lvl="1" indent="-136415" algn="just">
                <a:lnSpc>
                  <a:spcPts val="2543"/>
                </a:lnSpc>
                <a:buFont typeface="Arial"/>
                <a:buChar char="•"/>
              </a:pP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Consolidou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a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compreensão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da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deficiência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não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como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limitação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individual, mas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como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interação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entre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barreiras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e </a:t>
              </a:r>
              <a:r>
                <a:rPr lang="en-US" sz="2119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sociedade</a:t>
              </a:r>
              <a:r>
                <a:rPr lang="en-US" sz="2119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.</a:t>
              </a:r>
            </a:p>
          </p:txBody>
        </p:sp>
      </p:grpSp>
      <p:sp>
        <p:nvSpPr>
          <p:cNvPr id="8" name="Retângulo 7"/>
          <p:cNvSpPr/>
          <p:nvPr/>
        </p:nvSpPr>
        <p:spPr>
          <a:xfrm>
            <a:off x="275057" y="6669128"/>
            <a:ext cx="8097609" cy="29751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35"/>
              </a:lnSpc>
            </a:pPr>
            <a:r>
              <a:rPr lang="en-US" sz="128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MINISTÉRIO</a:t>
            </a:r>
            <a:r>
              <a:rPr lang="en-US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 </a:t>
            </a:r>
            <a:r>
              <a:rPr lang="en-US" sz="128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PÚBLICO DO ESTADO DO MARANHÃO – CAO/PIPD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55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39483" y="121945"/>
            <a:ext cx="5116283" cy="12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63"/>
              </a:lnSpc>
              <a:spcBef>
                <a:spcPct val="0"/>
              </a:spcBef>
            </a:pPr>
            <a:endParaRPr/>
          </a:p>
          <a:p>
            <a:pPr marL="0" lvl="0" indent="0" algn="ctr">
              <a:lnSpc>
                <a:spcPts val="4863"/>
              </a:lnSpc>
              <a:spcBef>
                <a:spcPct val="0"/>
              </a:spcBef>
            </a:pPr>
            <a:r>
              <a:rPr lang="en-US" sz="4053" u="none" strike="noStrike">
                <a:solidFill>
                  <a:srgbClr val="FFFFFF"/>
                </a:solidFill>
                <a:latin typeface="Bree Serif"/>
                <a:ea typeface="Bree Serif"/>
                <a:cs typeface="Bree Serif"/>
                <a:sym typeface="Bree Serif"/>
              </a:rPr>
              <a:t>Desafios: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86512" y="1828066"/>
            <a:ext cx="9180576" cy="35394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7090" lvl="1" indent="-123545" algn="just">
              <a:lnSpc>
                <a:spcPts val="2304"/>
              </a:lnSpc>
              <a:spcBef>
                <a:spcPct val="0"/>
              </a:spcBef>
              <a:buFont typeface="Arial"/>
              <a:buChar char="•"/>
            </a:pP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Persistência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violações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direitos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: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em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2024,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mais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570 mil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ocorrências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contra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pessoas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com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deficiência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;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denúncias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representam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menos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20% do total;</a:t>
            </a:r>
          </a:p>
          <a:p>
            <a:pPr marL="247090" lvl="1" indent="-123545" algn="just">
              <a:lnSpc>
                <a:spcPts val="2304"/>
              </a:lnSpc>
              <a:spcBef>
                <a:spcPct val="0"/>
              </a:spcBef>
              <a:buFont typeface="Arial"/>
              <a:buChar char="•"/>
            </a:pPr>
            <a:endParaRPr lang="en-US" sz="1920" u="none" strike="noStrike" dirty="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247090" lvl="1" indent="-123545" algn="just">
              <a:lnSpc>
                <a:spcPts val="2304"/>
              </a:lnSpc>
              <a:spcBef>
                <a:spcPct val="0"/>
              </a:spcBef>
              <a:buFont typeface="Arial"/>
              <a:buChar char="•"/>
            </a:pP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Ampla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subnotificação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: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muitos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casos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maus-tratos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,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agressões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,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privação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liberdade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e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violência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institucional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não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chegam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às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autoridades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;</a:t>
            </a:r>
          </a:p>
          <a:p>
            <a:pPr marL="247090" lvl="1" indent="-123545" algn="just">
              <a:lnSpc>
                <a:spcPts val="2304"/>
              </a:lnSpc>
              <a:spcBef>
                <a:spcPct val="0"/>
              </a:spcBef>
              <a:buFont typeface="Arial"/>
              <a:buChar char="•"/>
            </a:pPr>
            <a:endParaRPr lang="en-US" sz="1920" u="none" strike="noStrike" dirty="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247090" lvl="1" indent="-123545" algn="just">
              <a:lnSpc>
                <a:spcPts val="2304"/>
              </a:lnSpc>
              <a:spcBef>
                <a:spcPct val="0"/>
              </a:spcBef>
              <a:buFont typeface="Arial"/>
              <a:buChar char="•"/>
            </a:pP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Obstáculos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materiais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: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insuficiência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orçamentária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e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permanência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barreiras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arquitetônicas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e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comunicacionais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;</a:t>
            </a:r>
          </a:p>
          <a:p>
            <a:pPr marL="247090" lvl="1" indent="-123545" algn="just">
              <a:lnSpc>
                <a:spcPts val="2304"/>
              </a:lnSpc>
              <a:spcBef>
                <a:spcPct val="0"/>
              </a:spcBef>
              <a:buFont typeface="Arial"/>
              <a:buChar char="•"/>
            </a:pPr>
            <a:endParaRPr lang="en-US" sz="1920" u="none" strike="noStrike" dirty="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247090" lvl="1" indent="-123545" algn="just">
              <a:lnSpc>
                <a:spcPts val="2304"/>
              </a:lnSpc>
              <a:spcBef>
                <a:spcPct val="0"/>
              </a:spcBef>
              <a:buFont typeface="Arial"/>
              <a:buChar char="•"/>
            </a:pP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Morosidade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administrativa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e </a:t>
            </a:r>
            <a:r>
              <a:rPr lang="en-US" sz="1920" u="none" strike="noStrike" dirty="0" smtClean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judicial: </a:t>
            </a:r>
            <a:r>
              <a:rPr lang="en-US" sz="1920" u="none" strike="noStrike" dirty="0" err="1" smtClean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comprometimento</a:t>
            </a:r>
            <a:r>
              <a:rPr lang="en-US" sz="1920" u="none" strike="noStrike" dirty="0" smtClean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da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efetividade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e </a:t>
            </a:r>
            <a:r>
              <a:rPr lang="en-US" sz="1920" u="none" strike="noStrike" dirty="0" smtClean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da </a:t>
            </a:r>
            <a:r>
              <a:rPr lang="en-US" sz="1920" u="none" strike="noStrike" dirty="0" err="1" smtClean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realização</a:t>
            </a:r>
            <a:r>
              <a:rPr lang="en-US" sz="1920" u="none" strike="noStrike" dirty="0" smtClean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célere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dos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direitos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1920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reconhecidos</a:t>
            </a:r>
            <a:r>
              <a:rPr lang="en-US" sz="1920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pela lei.</a:t>
            </a:r>
          </a:p>
          <a:p>
            <a:pPr marL="247090" lvl="1" indent="-123545" algn="just">
              <a:lnSpc>
                <a:spcPts val="2304"/>
              </a:lnSpc>
              <a:spcBef>
                <a:spcPct val="0"/>
              </a:spcBef>
              <a:buFont typeface="Arial"/>
              <a:buChar char="•"/>
            </a:pPr>
            <a:endParaRPr lang="en-US" sz="1920" u="none" strike="noStrike" dirty="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381000" y="6477000"/>
            <a:ext cx="83058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35"/>
              </a:lnSpc>
            </a:pPr>
            <a:r>
              <a:rPr lang="en-US" sz="128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MINISTÉRIO PÚBLICO DO ESTADO DO MARANHÃO – CAO/PIPD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55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1969034" y="121945"/>
            <a:ext cx="8107680" cy="12191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863"/>
              </a:lnSpc>
              <a:spcBef>
                <a:spcPct val="0"/>
              </a:spcBef>
            </a:pPr>
            <a:endParaRPr/>
          </a:p>
          <a:p>
            <a:pPr marL="0" lvl="0" indent="0" algn="ctr">
              <a:lnSpc>
                <a:spcPts val="4863"/>
              </a:lnSpc>
              <a:spcBef>
                <a:spcPct val="0"/>
              </a:spcBef>
            </a:pPr>
            <a:r>
              <a:rPr lang="en-US" sz="4053" u="none" strike="noStrike">
                <a:solidFill>
                  <a:srgbClr val="FFFFFF"/>
                </a:solidFill>
                <a:latin typeface="Bree Serif"/>
                <a:ea typeface="Bree Serif"/>
                <a:cs typeface="Bree Serif"/>
                <a:sym typeface="Bree Serif"/>
              </a:rPr>
              <a:t>Capacitismo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26490" y="1718990"/>
            <a:ext cx="9300621" cy="387722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783"/>
              </a:lnSpc>
              <a:spcBef>
                <a:spcPct val="0"/>
              </a:spcBef>
            </a:pPr>
            <a:endParaRPr/>
          </a:p>
          <a:p>
            <a:pPr marL="298469" lvl="1" indent="-149235" algn="just">
              <a:lnSpc>
                <a:spcPts val="2783"/>
              </a:lnSpc>
              <a:spcBef>
                <a:spcPct val="0"/>
              </a:spcBef>
              <a:buFont typeface="Arial"/>
              <a:buChar char="•"/>
            </a:pPr>
            <a:r>
              <a:rPr lang="en-US" sz="2319" u="none" strike="noStrike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Preconceito estrutural que inferioriza a pessoa com deficiência;</a:t>
            </a:r>
          </a:p>
          <a:p>
            <a:pPr algn="just">
              <a:lnSpc>
                <a:spcPts val="2783"/>
              </a:lnSpc>
              <a:spcBef>
                <a:spcPct val="0"/>
              </a:spcBef>
            </a:pPr>
            <a:endParaRPr lang="en-US" sz="2319" u="none" strike="noStrike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298566" lvl="1" indent="-149283" algn="just">
              <a:lnSpc>
                <a:spcPts val="2783"/>
              </a:lnSpc>
              <a:spcBef>
                <a:spcPct val="0"/>
              </a:spcBef>
              <a:buFont typeface="Arial"/>
              <a:buChar char="•"/>
            </a:pPr>
            <a:r>
              <a:rPr lang="en-US" sz="2319" u="none" strike="noStrike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Manifesta-se em práticas discriminatórias no trabalho, educação e vida pública;</a:t>
            </a:r>
          </a:p>
          <a:p>
            <a:pPr algn="just">
              <a:lnSpc>
                <a:spcPts val="2783"/>
              </a:lnSpc>
              <a:spcBef>
                <a:spcPct val="0"/>
              </a:spcBef>
            </a:pPr>
            <a:endParaRPr lang="en-US" sz="2319" u="none" strike="noStrike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298469" lvl="1" indent="-149235" algn="just">
              <a:lnSpc>
                <a:spcPts val="2783"/>
              </a:lnSpc>
              <a:spcBef>
                <a:spcPct val="0"/>
              </a:spcBef>
              <a:buFont typeface="Arial"/>
              <a:buChar char="•"/>
            </a:pPr>
            <a:r>
              <a:rPr lang="en-US" sz="2319" u="none" strike="noStrike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O combate exige políticas inclusivas, responsabilização e mudança cultural;</a:t>
            </a:r>
          </a:p>
          <a:p>
            <a:pPr algn="just">
              <a:lnSpc>
                <a:spcPts val="2783"/>
              </a:lnSpc>
              <a:spcBef>
                <a:spcPct val="0"/>
              </a:spcBef>
            </a:pPr>
            <a:endParaRPr lang="en-US" sz="2319" u="none" strike="noStrike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298566" lvl="1" indent="-149283" algn="just">
              <a:lnSpc>
                <a:spcPts val="2783"/>
              </a:lnSpc>
              <a:spcBef>
                <a:spcPct val="0"/>
              </a:spcBef>
              <a:buFont typeface="Arial"/>
              <a:buChar char="•"/>
            </a:pPr>
            <a:r>
              <a:rPr lang="en-US" sz="2319" u="none" strike="noStrike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Mulheres com deficiência sofrem capacitismo, estigmatizando-as e marginalizando-as, excluindo-as do universo da vida.</a:t>
            </a:r>
          </a:p>
        </p:txBody>
      </p:sp>
      <p:sp>
        <p:nvSpPr>
          <p:cNvPr id="4" name="Retângulo 3"/>
          <p:cNvSpPr/>
          <p:nvPr/>
        </p:nvSpPr>
        <p:spPr>
          <a:xfrm>
            <a:off x="457200" y="6477000"/>
            <a:ext cx="67818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35"/>
              </a:lnSpc>
            </a:pPr>
            <a:r>
              <a:rPr lang="en-US" sz="128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MINISTÉRIO PÚBLICO DO ESTADO DO MARANHÃO – CAO/PIPD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55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285353" y="608433"/>
            <a:ext cx="9783387" cy="12964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448"/>
              </a:lnSpc>
              <a:spcBef>
                <a:spcPct val="0"/>
              </a:spcBef>
            </a:pPr>
            <a:endParaRPr/>
          </a:p>
          <a:p>
            <a:pPr marL="0" lvl="0" indent="0" algn="ctr">
              <a:lnSpc>
                <a:spcPts val="3448"/>
              </a:lnSpc>
              <a:spcBef>
                <a:spcPct val="0"/>
              </a:spcBef>
            </a:pPr>
            <a:r>
              <a:rPr lang="en-US" sz="2873" u="none" strike="noStrike">
                <a:solidFill>
                  <a:srgbClr val="FFFFFF"/>
                </a:solidFill>
                <a:latin typeface="Bree Serif"/>
                <a:ea typeface="Bree Serif"/>
                <a:cs typeface="Bree Serif"/>
                <a:sym typeface="Bree Serif"/>
              </a:rPr>
              <a:t>MULHER COM DEFICIÊNCIA: uma vítima invisível</a:t>
            </a:r>
          </a:p>
          <a:p>
            <a:pPr marL="0" lvl="0" indent="0" algn="ctr">
              <a:lnSpc>
                <a:spcPts val="3448"/>
              </a:lnSpc>
              <a:spcBef>
                <a:spcPct val="0"/>
              </a:spcBef>
            </a:pPr>
            <a:endParaRPr lang="en-US" sz="2873" u="none" strike="noStrike">
              <a:solidFill>
                <a:srgbClr val="FFFFFF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3" name="TextBox 3"/>
          <p:cNvSpPr txBox="1"/>
          <p:nvPr/>
        </p:nvSpPr>
        <p:spPr>
          <a:xfrm>
            <a:off x="225136" y="1904893"/>
            <a:ext cx="9303328" cy="286276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826"/>
              </a:lnSpc>
              <a:spcBef>
                <a:spcPct val="0"/>
              </a:spcBef>
            </a:pPr>
            <a:endParaRPr/>
          </a:p>
          <a:p>
            <a:pPr marL="303116" lvl="1" indent="-151558" algn="just">
              <a:lnSpc>
                <a:spcPts val="2826"/>
              </a:lnSpc>
              <a:spcBef>
                <a:spcPct val="0"/>
              </a:spcBef>
              <a:buFont typeface="Arial"/>
              <a:buChar char="•"/>
            </a:pPr>
            <a:r>
              <a:rPr lang="en-US" sz="2355" u="none" strike="noStrike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O gênero feminino, associado às limitações de ordem biopsicossocial e ao estigma social, resulta em dupla vulnerabilidade;</a:t>
            </a:r>
          </a:p>
          <a:p>
            <a:pPr algn="just">
              <a:lnSpc>
                <a:spcPts val="2826"/>
              </a:lnSpc>
              <a:spcBef>
                <a:spcPct val="0"/>
              </a:spcBef>
            </a:pPr>
            <a:endParaRPr lang="en-US" sz="2355" u="none" strike="noStrike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303116" lvl="1" indent="-151558" algn="just">
              <a:lnSpc>
                <a:spcPts val="2826"/>
              </a:lnSpc>
              <a:spcBef>
                <a:spcPct val="0"/>
              </a:spcBef>
              <a:buFont typeface="Arial"/>
              <a:buChar char="•"/>
            </a:pPr>
            <a:r>
              <a:rPr lang="en-US" sz="2355" u="none" strike="noStrike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Barreiras no acesso à justiça, saúde e redes de proteção;</a:t>
            </a:r>
          </a:p>
          <a:p>
            <a:pPr algn="just">
              <a:lnSpc>
                <a:spcPts val="2826"/>
              </a:lnSpc>
              <a:spcBef>
                <a:spcPct val="0"/>
              </a:spcBef>
            </a:pPr>
            <a:endParaRPr lang="en-US" sz="2355" u="none" strike="noStrike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303116" lvl="1" indent="-151558" algn="just">
              <a:lnSpc>
                <a:spcPts val="2826"/>
              </a:lnSpc>
              <a:spcBef>
                <a:spcPct val="0"/>
              </a:spcBef>
              <a:buFont typeface="Arial"/>
              <a:buChar char="•"/>
            </a:pPr>
            <a:r>
              <a:rPr lang="en-US" sz="2355" u="none" strike="noStrike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Necessidade de políticas públicas específicas e integradas.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9120" y="6747129"/>
            <a:ext cx="8595360" cy="424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279" dirty="0" smtClean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MINISTÉRIO PÚBLICO DO ESTADO DO MARANHÃO – CAO/PIPD</a:t>
            </a:r>
            <a:endParaRPr lang="en-US" sz="1279" dirty="0">
              <a:solidFill>
                <a:srgbClr val="FFFFFF"/>
              </a:solidFill>
              <a:latin typeface="Calibri (MS)"/>
              <a:ea typeface="Calibri (MS)"/>
              <a:cs typeface="Calibri (MS)"/>
              <a:sym typeface="Calibri (MS)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55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-577303" y="621324"/>
            <a:ext cx="10090114" cy="110091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067"/>
              </a:lnSpc>
              <a:spcBef>
                <a:spcPct val="0"/>
              </a:spcBef>
            </a:pPr>
            <a:endParaRPr/>
          </a:p>
          <a:p>
            <a:pPr marL="0" lvl="0" indent="0" algn="ctr">
              <a:lnSpc>
                <a:spcPts val="4774"/>
              </a:lnSpc>
              <a:spcBef>
                <a:spcPct val="0"/>
              </a:spcBef>
            </a:pPr>
            <a:r>
              <a:rPr lang="en-US" sz="3978" u="none" strike="noStrike">
                <a:solidFill>
                  <a:srgbClr val="FFFFFF"/>
                </a:solidFill>
                <a:latin typeface="Bree Serif"/>
                <a:ea typeface="Bree Serif"/>
                <a:cs typeface="Bree Serif"/>
                <a:sym typeface="Bree Serif"/>
              </a:rPr>
              <a:t>Violência e Defesa de Gênero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533400" y="2209800"/>
            <a:ext cx="8442960" cy="3140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319680" lvl="1" indent="-159840" algn="just">
              <a:spcBef>
                <a:spcPct val="0"/>
              </a:spcBef>
              <a:buFont typeface="Arial"/>
              <a:buChar char="•"/>
            </a:pP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“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Quando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o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gênero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é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combinado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com a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deficiência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, a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violência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adquire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contornos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mais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cruéis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e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opressivos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, que se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relacionam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com o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estigma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social da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mulher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com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deficiência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enquanto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inválida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,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desprovida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autonomia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e de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quaisquer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direitos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sobre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seu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próprio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corpo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e </a:t>
            </a:r>
            <a:r>
              <a:rPr lang="en-US" sz="2484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mente</a:t>
            </a:r>
            <a:r>
              <a:rPr lang="en-US" sz="2484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.” </a:t>
            </a:r>
            <a:r>
              <a:rPr lang="en-US" sz="1400" u="none" strike="noStrike" dirty="0" smtClean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(</a:t>
            </a:r>
            <a:r>
              <a:rPr lang="en-US" sz="1400" dirty="0" smtClean="0">
                <a:latin typeface="Bree Serif" panose="020B0604020202020204" charset="0"/>
                <a:ea typeface="Arial"/>
                <a:cs typeface="Arial"/>
                <a:sym typeface="Arial"/>
              </a:rPr>
              <a:t>VASCONCELOS</a:t>
            </a:r>
            <a:r>
              <a:rPr lang="en-US" sz="1400" dirty="0">
                <a:latin typeface="Bree Serif" panose="020B0604020202020204" charset="0"/>
                <a:ea typeface="Arial"/>
                <a:cs typeface="Arial"/>
                <a:sym typeface="Arial"/>
              </a:rPr>
              <a:t>, Roberta Silva; FREITAS, Ana Teresa Silva de; ALENCAR, Gabriela Serra Pinto de. VIOLÊNCIA PSICOLÓGICA CONTRA MULHERES COM DEFICIÊNCIA: </a:t>
            </a:r>
            <a:r>
              <a:rPr lang="en-US" sz="1400" dirty="0" err="1">
                <a:latin typeface="Bree Serif" panose="020B0604020202020204" charset="0"/>
                <a:ea typeface="Arial"/>
                <a:cs typeface="Arial"/>
                <a:sym typeface="Arial"/>
              </a:rPr>
              <a:t>reflexões</a:t>
            </a:r>
            <a:r>
              <a:rPr lang="en-US" sz="1400" dirty="0">
                <a:latin typeface="Bree Serif" panose="020B0604020202020204" charset="0"/>
                <a:ea typeface="Arial"/>
                <a:cs typeface="Arial"/>
                <a:sym typeface="Arial"/>
              </a:rPr>
              <a:t> </a:t>
            </a:r>
            <a:r>
              <a:rPr lang="en-US" sz="1400" dirty="0" err="1">
                <a:latin typeface="Bree Serif" panose="020B0604020202020204" charset="0"/>
                <a:ea typeface="Arial"/>
                <a:cs typeface="Arial"/>
                <a:sym typeface="Arial"/>
              </a:rPr>
              <a:t>sobre</a:t>
            </a:r>
            <a:r>
              <a:rPr lang="en-US" sz="1400" dirty="0">
                <a:latin typeface="Bree Serif" panose="020B0604020202020204" charset="0"/>
                <a:ea typeface="Arial"/>
                <a:cs typeface="Arial"/>
                <a:sym typeface="Arial"/>
              </a:rPr>
              <a:t> </a:t>
            </a:r>
            <a:r>
              <a:rPr lang="en-US" sz="1400" dirty="0" err="1">
                <a:latin typeface="Bree Serif" panose="020B0604020202020204" charset="0"/>
                <a:ea typeface="Arial"/>
                <a:cs typeface="Arial"/>
                <a:sym typeface="Arial"/>
              </a:rPr>
              <a:t>inclusão</a:t>
            </a:r>
            <a:r>
              <a:rPr lang="en-US" sz="1400" dirty="0">
                <a:latin typeface="Bree Serif" panose="020B0604020202020204" charset="0"/>
                <a:ea typeface="Arial"/>
                <a:cs typeface="Arial"/>
                <a:sym typeface="Arial"/>
              </a:rPr>
              <a:t> e </a:t>
            </a:r>
            <a:r>
              <a:rPr lang="en-US" sz="1400" dirty="0" err="1">
                <a:latin typeface="Bree Serif" panose="020B0604020202020204" charset="0"/>
                <a:ea typeface="Arial"/>
                <a:cs typeface="Arial"/>
                <a:sym typeface="Arial"/>
              </a:rPr>
              <a:t>acessibilidade</a:t>
            </a:r>
            <a:r>
              <a:rPr lang="en-US" sz="1400" dirty="0">
                <a:latin typeface="Bree Serif" panose="020B0604020202020204" charset="0"/>
                <a:ea typeface="Arial"/>
                <a:cs typeface="Arial"/>
                <a:sym typeface="Arial"/>
              </a:rPr>
              <a:t> para </a:t>
            </a:r>
            <a:r>
              <a:rPr lang="en-US" sz="1400" dirty="0" err="1">
                <a:latin typeface="Bree Serif" panose="020B0604020202020204" charset="0"/>
                <a:ea typeface="Arial"/>
                <a:cs typeface="Arial"/>
                <a:sym typeface="Arial"/>
              </a:rPr>
              <a:t>políticas</a:t>
            </a:r>
            <a:r>
              <a:rPr lang="en-US" sz="1400" dirty="0">
                <a:latin typeface="Bree Serif" panose="020B0604020202020204" charset="0"/>
                <a:ea typeface="Arial"/>
                <a:cs typeface="Arial"/>
                <a:sym typeface="Arial"/>
              </a:rPr>
              <a:t> </a:t>
            </a:r>
            <a:r>
              <a:rPr lang="en-US" sz="1400" dirty="0" err="1">
                <a:latin typeface="Bree Serif" panose="020B0604020202020204" charset="0"/>
                <a:ea typeface="Arial"/>
                <a:cs typeface="Arial"/>
                <a:sym typeface="Arial"/>
              </a:rPr>
              <a:t>públicas</a:t>
            </a:r>
            <a:r>
              <a:rPr lang="en-US" sz="1400" dirty="0">
                <a:latin typeface="Bree Serif" panose="020B0604020202020204" charset="0"/>
                <a:ea typeface="Arial"/>
                <a:cs typeface="Arial"/>
                <a:sym typeface="Arial"/>
              </a:rPr>
              <a:t>. </a:t>
            </a:r>
            <a:r>
              <a:rPr lang="en-US" sz="1400" i="1" dirty="0" err="1">
                <a:latin typeface="Bree Serif" panose="020B0604020202020204" charset="0"/>
                <a:ea typeface="Arial Italics"/>
                <a:cs typeface="Arial Italics"/>
                <a:sym typeface="Arial Italics"/>
              </a:rPr>
              <a:t>Revista</a:t>
            </a:r>
            <a:r>
              <a:rPr lang="en-US" sz="1400" i="1" dirty="0">
                <a:latin typeface="Bree Serif" panose="020B0604020202020204" charset="0"/>
                <a:ea typeface="Arial Italics"/>
                <a:cs typeface="Arial Italics"/>
                <a:sym typeface="Arial Italics"/>
              </a:rPr>
              <a:t> de </a:t>
            </a:r>
            <a:r>
              <a:rPr lang="en-US" sz="1400" i="1" dirty="0" err="1">
                <a:latin typeface="Bree Serif" panose="020B0604020202020204" charset="0"/>
                <a:ea typeface="Arial Italics"/>
                <a:cs typeface="Arial Italics"/>
                <a:sym typeface="Arial Italics"/>
              </a:rPr>
              <a:t>Políticas</a:t>
            </a:r>
            <a:r>
              <a:rPr lang="en-US" sz="1400" i="1" dirty="0">
                <a:latin typeface="Bree Serif" panose="020B0604020202020204" charset="0"/>
                <a:ea typeface="Arial Italics"/>
                <a:cs typeface="Arial Italics"/>
                <a:sym typeface="Arial Italics"/>
              </a:rPr>
              <a:t> </a:t>
            </a:r>
            <a:r>
              <a:rPr lang="en-US" sz="1400" i="1" dirty="0" err="1">
                <a:latin typeface="Bree Serif" panose="020B0604020202020204" charset="0"/>
                <a:ea typeface="Arial Italics"/>
                <a:cs typeface="Arial Italics"/>
                <a:sym typeface="Arial Italics"/>
              </a:rPr>
              <a:t>Públicas</a:t>
            </a:r>
            <a:r>
              <a:rPr lang="en-US" sz="1400" dirty="0">
                <a:latin typeface="Bree Serif" panose="020B0604020202020204" charset="0"/>
                <a:ea typeface="Arial"/>
                <a:cs typeface="Arial"/>
                <a:sym typeface="Arial"/>
              </a:rPr>
              <a:t>, v. 28, n. 2, p. 966–979, 15 Jan 2025 </a:t>
            </a:r>
            <a:r>
              <a:rPr lang="en-US" sz="1400" dirty="0" err="1">
                <a:latin typeface="Bree Serif" panose="020B0604020202020204" charset="0"/>
                <a:ea typeface="Arial"/>
                <a:cs typeface="Arial"/>
                <a:sym typeface="Arial"/>
              </a:rPr>
              <a:t>Disponível</a:t>
            </a:r>
            <a:r>
              <a:rPr lang="en-US" sz="1400" dirty="0">
                <a:latin typeface="Bree Serif" panose="020B0604020202020204" charset="0"/>
                <a:ea typeface="Arial"/>
                <a:cs typeface="Arial"/>
                <a:sym typeface="Arial"/>
              </a:rPr>
              <a:t> </a:t>
            </a:r>
            <a:r>
              <a:rPr lang="en-US" sz="1400" dirty="0" err="1">
                <a:latin typeface="Bree Serif" panose="020B0604020202020204" charset="0"/>
                <a:ea typeface="Arial"/>
                <a:cs typeface="Arial"/>
                <a:sym typeface="Arial"/>
              </a:rPr>
              <a:t>em</a:t>
            </a:r>
            <a:r>
              <a:rPr lang="en-US" sz="1400" dirty="0">
                <a:latin typeface="Bree Serif" panose="020B0604020202020204" charset="0"/>
                <a:ea typeface="Arial"/>
                <a:cs typeface="Arial"/>
                <a:sym typeface="Arial"/>
              </a:rPr>
              <a:t>: https://cajapio.ufma.br/index.php/rppublica/article/view/22515</a:t>
            </a:r>
            <a:r>
              <a:rPr lang="en-US" sz="1400" dirty="0" smtClean="0">
                <a:latin typeface="Bree Serif" panose="020B0604020202020204" charset="0"/>
                <a:ea typeface="Arial"/>
                <a:cs typeface="Arial"/>
                <a:sym typeface="Arial"/>
              </a:rPr>
              <a:t>.)</a:t>
            </a:r>
            <a:endParaRPr lang="en-US" sz="1400" u="none" strike="noStrike" dirty="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algn="just">
              <a:lnSpc>
                <a:spcPts val="2980"/>
              </a:lnSpc>
              <a:spcBef>
                <a:spcPct val="0"/>
              </a:spcBef>
            </a:pPr>
            <a:endParaRPr lang="en-US" sz="2484" u="none" strike="noStrike" dirty="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</p:txBody>
      </p:sp>
      <p:sp>
        <p:nvSpPr>
          <p:cNvPr id="4" name="Retângulo 3"/>
          <p:cNvSpPr/>
          <p:nvPr/>
        </p:nvSpPr>
        <p:spPr>
          <a:xfrm>
            <a:off x="533400" y="6400800"/>
            <a:ext cx="67056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35"/>
              </a:lnSpc>
            </a:pPr>
            <a:r>
              <a:rPr lang="en-US" sz="128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MINISTÉRIO PÚBLICO DO ESTADO DO MARANHÃO – CAO/PIPD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55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7680" y="598515"/>
            <a:ext cx="8778240" cy="1380959"/>
            <a:chOff x="0" y="0"/>
            <a:chExt cx="11704320" cy="1841279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4320" cy="1841279"/>
            </a:xfrm>
            <a:custGeom>
              <a:avLst/>
              <a:gdLst/>
              <a:ahLst/>
              <a:cxnLst/>
              <a:rect l="l" t="t" r="r" b="b"/>
              <a:pathLst>
                <a:path w="11704320" h="1841279">
                  <a:moveTo>
                    <a:pt x="0" y="0"/>
                  </a:moveTo>
                  <a:lnTo>
                    <a:pt x="11704320" y="0"/>
                  </a:lnTo>
                  <a:lnTo>
                    <a:pt x="11704320" y="1841279"/>
                  </a:lnTo>
                  <a:lnTo>
                    <a:pt x="0" y="1841279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1704320" cy="1841279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774"/>
                </a:lnSpc>
                <a:spcBef>
                  <a:spcPct val="0"/>
                </a:spcBef>
              </a:pPr>
              <a:r>
                <a:rPr lang="en-US" sz="3978" u="none" strike="noStrike">
                  <a:solidFill>
                    <a:srgbClr val="FFFFFF"/>
                  </a:solidFill>
                  <a:latin typeface="Bree Serif"/>
                  <a:ea typeface="Bree Serif"/>
                  <a:cs typeface="Bree Serif"/>
                  <a:sym typeface="Bree Serif"/>
                </a:rPr>
                <a:t>Violência e Defesa de Gênero</a:t>
              </a:r>
            </a:p>
            <a:p>
              <a:pPr marL="0" lvl="0" indent="0" algn="ctr">
                <a:lnSpc>
                  <a:spcPts val="4774"/>
                </a:lnSpc>
                <a:spcBef>
                  <a:spcPct val="0"/>
                </a:spcBef>
              </a:pPr>
              <a:endParaRPr lang="en-US" sz="3978" u="none" strike="noStrike">
                <a:solidFill>
                  <a:srgbClr val="FFFFFF"/>
                </a:solidFill>
                <a:latin typeface="Bree Serif"/>
                <a:ea typeface="Bree Serif"/>
                <a:cs typeface="Bree Serif"/>
                <a:sym typeface="Bree Serif"/>
              </a:endParaRP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220395" y="1817715"/>
            <a:ext cx="9045525" cy="45821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8566" lvl="1" indent="-149283" algn="just">
              <a:lnSpc>
                <a:spcPts val="2783"/>
              </a:lnSpc>
              <a:spcBef>
                <a:spcPct val="0"/>
              </a:spcBef>
              <a:buFont typeface="Arial"/>
              <a:buChar char="•"/>
            </a:pP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Mulheres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com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deficiência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são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vistas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por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agressores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como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alvos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mais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vulneráveis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, pela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percepção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que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não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denunciarão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ou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não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serão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ouvidas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;</a:t>
            </a:r>
          </a:p>
          <a:p>
            <a:pPr algn="just">
              <a:lnSpc>
                <a:spcPts val="2783"/>
              </a:lnSpc>
              <a:spcBef>
                <a:spcPct val="0"/>
              </a:spcBef>
            </a:pPr>
            <a:endParaRPr lang="en-US" sz="2319" u="none" strike="noStrike" dirty="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298566" lvl="1" indent="-149283" algn="just">
              <a:lnSpc>
                <a:spcPts val="2783"/>
              </a:lnSpc>
              <a:spcBef>
                <a:spcPct val="0"/>
              </a:spcBef>
              <a:buFont typeface="Arial"/>
              <a:buChar char="•"/>
            </a:pP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Barreiras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comunicação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e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mobilidade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dificultam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pedidos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ajuda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ou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a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fuga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situações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violentas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;</a:t>
            </a:r>
          </a:p>
          <a:p>
            <a:pPr algn="just">
              <a:lnSpc>
                <a:spcPts val="2783"/>
              </a:lnSpc>
              <a:spcBef>
                <a:spcPct val="0"/>
              </a:spcBef>
            </a:pPr>
            <a:endParaRPr lang="en-US" sz="2319" u="none" strike="noStrike" dirty="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298566" lvl="1" indent="-149283" algn="just">
              <a:lnSpc>
                <a:spcPts val="2783"/>
              </a:lnSpc>
              <a:spcBef>
                <a:spcPct val="0"/>
              </a:spcBef>
              <a:buFont typeface="Arial"/>
              <a:buChar char="•"/>
            </a:pP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Atendimento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especializado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é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escasso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: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quando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chegam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aos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serviços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,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muitas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vezes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não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encontram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profissionais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capacitados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,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sofrendo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revitimização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;</a:t>
            </a:r>
          </a:p>
          <a:p>
            <a:pPr algn="just">
              <a:lnSpc>
                <a:spcPts val="2783"/>
              </a:lnSpc>
              <a:spcBef>
                <a:spcPct val="0"/>
              </a:spcBef>
            </a:pPr>
            <a:endParaRPr lang="en-US" sz="2319" u="none" strike="noStrike" dirty="0">
              <a:solidFill>
                <a:srgbClr val="000000"/>
              </a:solidFill>
              <a:latin typeface="Bree Serif"/>
              <a:ea typeface="Bree Serif"/>
              <a:cs typeface="Bree Serif"/>
              <a:sym typeface="Bree Serif"/>
            </a:endParaRPr>
          </a:p>
          <a:p>
            <a:pPr marL="298566" lvl="1" indent="-149283" algn="just">
              <a:lnSpc>
                <a:spcPts val="2783"/>
              </a:lnSpc>
              <a:spcBef>
                <a:spcPct val="0"/>
              </a:spcBef>
              <a:buFont typeface="Arial"/>
              <a:buChar char="•"/>
            </a:pP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Subnotificação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ampliada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: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já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recorrente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entre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mulheres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em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geral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, mas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ainda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mais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grave no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caso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das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mulheres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com </a:t>
            </a:r>
            <a:r>
              <a:rPr lang="en-US" sz="23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deficiência</a:t>
            </a:r>
            <a:r>
              <a: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.</a:t>
            </a:r>
          </a:p>
        </p:txBody>
      </p:sp>
      <p:sp>
        <p:nvSpPr>
          <p:cNvPr id="6" name="Retângulo 5"/>
          <p:cNvSpPr/>
          <p:nvPr/>
        </p:nvSpPr>
        <p:spPr>
          <a:xfrm>
            <a:off x="381000" y="6705600"/>
            <a:ext cx="6553200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35"/>
              </a:lnSpc>
            </a:pPr>
            <a:r>
              <a:rPr lang="en-US" sz="128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MINISTÉRIO PÚBLICO DO ESTADO DO MARANHÃO – CAO/PIPD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7680" y="11594"/>
            <a:ext cx="8778240" cy="1219200"/>
            <a:chOff x="0" y="0"/>
            <a:chExt cx="11704320" cy="1625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4320" cy="1625600"/>
            </a:xfrm>
            <a:custGeom>
              <a:avLst/>
              <a:gdLst/>
              <a:ahLst/>
              <a:cxnLst/>
              <a:rect l="l" t="t" r="r" b="b"/>
              <a:pathLst>
                <a:path w="11704320" h="162560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1704320" cy="16256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774"/>
                </a:lnSpc>
                <a:spcBef>
                  <a:spcPct val="0"/>
                </a:spcBef>
              </a:pPr>
              <a:r>
                <a:rPr lang="en-US" sz="3978" u="none" strike="noStrike">
                  <a:solidFill>
                    <a:srgbClr val="1E1E21"/>
                  </a:solidFill>
                  <a:latin typeface="Bree Serif"/>
                  <a:ea typeface="Bree Serif"/>
                  <a:cs typeface="Bree Serif"/>
                  <a:sym typeface="Bree Serif"/>
                </a:rPr>
                <a:t>Violência e Defesa de Gênero</a:t>
              </a:r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581465" y="953978"/>
            <a:ext cx="8167008" cy="4827694"/>
            <a:chOff x="0" y="0"/>
            <a:chExt cx="10889344" cy="6436925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889361" cy="6436868"/>
            </a:xfrm>
            <a:custGeom>
              <a:avLst/>
              <a:gdLst/>
              <a:ahLst/>
              <a:cxnLst/>
              <a:rect l="l" t="t" r="r" b="b"/>
              <a:pathLst>
                <a:path w="10889361" h="6436868">
                  <a:moveTo>
                    <a:pt x="0" y="0"/>
                  </a:moveTo>
                  <a:lnTo>
                    <a:pt x="10889361" y="0"/>
                  </a:lnTo>
                  <a:lnTo>
                    <a:pt x="10889361" y="6436868"/>
                  </a:lnTo>
                  <a:lnTo>
                    <a:pt x="0" y="643686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grpSp>
        <p:nvGrpSpPr>
          <p:cNvPr id="7" name="Group 7"/>
          <p:cNvGrpSpPr>
            <a:grpSpLocks noChangeAspect="1"/>
          </p:cNvGrpSpPr>
          <p:nvPr/>
        </p:nvGrpSpPr>
        <p:grpSpPr>
          <a:xfrm>
            <a:off x="684627" y="5455479"/>
            <a:ext cx="8900178" cy="1136297"/>
            <a:chOff x="0" y="0"/>
            <a:chExt cx="11866904" cy="1515062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11866880" cy="1515110"/>
            </a:xfrm>
            <a:custGeom>
              <a:avLst/>
              <a:gdLst/>
              <a:ahLst/>
              <a:cxnLst/>
              <a:rect l="l" t="t" r="r" b="b"/>
              <a:pathLst>
                <a:path w="11866880" h="1515110">
                  <a:moveTo>
                    <a:pt x="0" y="0"/>
                  </a:moveTo>
                  <a:lnTo>
                    <a:pt x="11866880" y="0"/>
                  </a:lnTo>
                  <a:lnTo>
                    <a:pt x="11866880" y="1515110"/>
                  </a:lnTo>
                  <a:lnTo>
                    <a:pt x="0" y="1515110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b="3"/>
              </a:stretch>
            </a:blipFill>
          </p:spPr>
        </p:sp>
      </p:grpSp>
      <p:sp>
        <p:nvSpPr>
          <p:cNvPr id="9" name="TextBox 9"/>
          <p:cNvSpPr txBox="1"/>
          <p:nvPr/>
        </p:nvSpPr>
        <p:spPr>
          <a:xfrm>
            <a:off x="487680" y="6698506"/>
            <a:ext cx="9221859" cy="49523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1791"/>
              </a:lnSpc>
            </a:pPr>
            <a:r>
              <a:rPr lang="en-US" sz="149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CERQUEIRA, Daniel; BUENO, Samira (coord.). </a:t>
            </a:r>
            <a:r>
              <a:rPr lang="en-US" sz="1493" i="1">
                <a:solidFill>
                  <a:srgbClr val="000000"/>
                </a:solidFill>
                <a:latin typeface="Calibri (MS) Italics"/>
                <a:ea typeface="Calibri (MS) Italics"/>
                <a:cs typeface="Calibri (MS) Italics"/>
                <a:sym typeface="Calibri (MS) Italics"/>
              </a:rPr>
              <a:t>Atlas da Violência 2024</a:t>
            </a:r>
            <a:r>
              <a:rPr lang="en-US" sz="1493">
                <a:solidFill>
                  <a:srgbClr val="000000"/>
                </a:solidFill>
                <a:latin typeface="Calibri (MS)"/>
                <a:ea typeface="Calibri (MS)"/>
                <a:cs typeface="Calibri (MS)"/>
                <a:sym typeface="Calibri (MS)"/>
              </a:rPr>
              <a:t>. Brasília: Ipea ; FBSP, 2024. Disponível em: https://repositorio.ipea.gov.br/handle/11058/14031. Acesso em: 27 ago. 2025.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7680" y="128273"/>
            <a:ext cx="8778240" cy="1219200"/>
            <a:chOff x="0" y="0"/>
            <a:chExt cx="11704320" cy="1625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4320" cy="1625600"/>
            </a:xfrm>
            <a:custGeom>
              <a:avLst/>
              <a:gdLst/>
              <a:ahLst/>
              <a:cxnLst/>
              <a:rect l="l" t="t" r="r" b="b"/>
              <a:pathLst>
                <a:path w="11704320" h="162560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1704320" cy="16256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774"/>
                </a:lnSpc>
                <a:spcBef>
                  <a:spcPct val="0"/>
                </a:spcBef>
              </a:pPr>
              <a:r>
                <a:rPr lang="en-US" sz="3978" u="none" strike="noStrike">
                  <a:solidFill>
                    <a:srgbClr val="1E1E21"/>
                  </a:solidFill>
                  <a:latin typeface="Bree Serif"/>
                  <a:ea typeface="Bree Serif"/>
                  <a:cs typeface="Bree Serif"/>
                  <a:sym typeface="Bree Serif"/>
                </a:rPr>
                <a:t>Violência e Defesa de Gênero</a:t>
              </a:r>
            </a:p>
          </p:txBody>
        </p:sp>
      </p:grpSp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1298916" y="1169282"/>
            <a:ext cx="7615135" cy="4633772"/>
            <a:chOff x="0" y="0"/>
            <a:chExt cx="10153513" cy="6178362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10153523" cy="6178423"/>
            </a:xfrm>
            <a:custGeom>
              <a:avLst/>
              <a:gdLst/>
              <a:ahLst/>
              <a:cxnLst/>
              <a:rect l="l" t="t" r="r" b="b"/>
              <a:pathLst>
                <a:path w="10153523" h="6178423">
                  <a:moveTo>
                    <a:pt x="0" y="0"/>
                  </a:moveTo>
                  <a:lnTo>
                    <a:pt x="10153523" y="0"/>
                  </a:lnTo>
                  <a:lnTo>
                    <a:pt x="10153523" y="6178423"/>
                  </a:lnTo>
                  <a:lnTo>
                    <a:pt x="0" y="6178423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579120" y="5816840"/>
            <a:ext cx="8886091" cy="109569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2047"/>
              </a:lnSpc>
            </a:pPr>
            <a:r>
              <a:rPr lang="en-US" sz="1706">
                <a:solidFill>
                  <a:srgbClr val="1E1E21"/>
                </a:solidFill>
                <a:latin typeface="Arial"/>
                <a:ea typeface="Arial"/>
                <a:cs typeface="Arial"/>
                <a:sym typeface="Arial"/>
              </a:rPr>
              <a:t>“Para as mulheres com deficiência, além das formas comuns de violência compartilhadas com mulheres sem deficiência, existem especificidades como isolamento social, dependência de cuidadores e serviços, tipo e grau de funcionalidade da deficiência, todos contribuindo para um maior risco de violência.” </a:t>
            </a:r>
            <a:r>
              <a:rPr lang="en-US" sz="1706" b="1">
                <a:solidFill>
                  <a:srgbClr val="000000"/>
                </a:solidFill>
                <a:latin typeface="Arial Bold"/>
                <a:ea typeface="Arial Bold"/>
                <a:cs typeface="Arial Bold"/>
                <a:sym typeface="Arial Bold"/>
              </a:rPr>
              <a:t>(ATLAS DA VIOLENCIA, 2024 - IPEA)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55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774192" y="178919"/>
            <a:ext cx="8595361" cy="18000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74"/>
              </a:lnSpc>
              <a:spcBef>
                <a:spcPct val="0"/>
              </a:spcBef>
            </a:pPr>
            <a:endParaRPr/>
          </a:p>
          <a:p>
            <a:pPr marL="0" lvl="0" indent="0" algn="ctr">
              <a:lnSpc>
                <a:spcPts val="4774"/>
              </a:lnSpc>
              <a:spcBef>
                <a:spcPct val="0"/>
              </a:spcBef>
            </a:pPr>
            <a:r>
              <a:rPr lang="en-US" sz="3978" u="none" strike="noStrike">
                <a:solidFill>
                  <a:srgbClr val="FFFFFF"/>
                </a:solidFill>
                <a:latin typeface="Bree Serif"/>
                <a:ea typeface="Bree Serif"/>
                <a:cs typeface="Bree Serif"/>
                <a:sym typeface="Bree Serif"/>
              </a:rPr>
              <a:t>Compromisso Institucional do Ministério Público</a:t>
            </a:r>
          </a:p>
        </p:txBody>
      </p:sp>
      <p:sp>
        <p:nvSpPr>
          <p:cNvPr id="3" name="TextBox 3"/>
          <p:cNvSpPr txBox="1"/>
          <p:nvPr/>
        </p:nvSpPr>
        <p:spPr>
          <a:xfrm>
            <a:off x="266105" y="2286000"/>
            <a:ext cx="9116803" cy="300037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383"/>
              </a:lnSpc>
              <a:spcBef>
                <a:spcPct val="0"/>
              </a:spcBef>
            </a:pPr>
            <a:endParaRPr dirty="0"/>
          </a:p>
          <a:p>
            <a:pPr marL="362911" lvl="1" indent="-181456" algn="just">
              <a:lnSpc>
                <a:spcPts val="3383"/>
              </a:lnSpc>
              <a:spcBef>
                <a:spcPct val="0"/>
              </a:spcBef>
              <a:buFont typeface="Arial"/>
              <a:buChar char="•"/>
            </a:pP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Defesa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dos </a:t>
            </a: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direitos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fundamentais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;</a:t>
            </a:r>
          </a:p>
          <a:p>
            <a:pPr marL="362911" lvl="1" indent="-181456" algn="just">
              <a:lnSpc>
                <a:spcPts val="3383"/>
              </a:lnSpc>
              <a:spcBef>
                <a:spcPct val="0"/>
              </a:spcBef>
              <a:buFont typeface="Arial"/>
              <a:buChar char="•"/>
            </a:pP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Promoção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da </a:t>
            </a: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igualdade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</a:t>
            </a: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gênero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e </a:t>
            </a: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inclusão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social;</a:t>
            </a:r>
          </a:p>
          <a:p>
            <a:pPr marL="362911" lvl="1" indent="-181456" algn="just">
              <a:lnSpc>
                <a:spcPts val="3383"/>
              </a:lnSpc>
              <a:spcBef>
                <a:spcPct val="0"/>
              </a:spcBef>
              <a:buFont typeface="Arial"/>
              <a:buChar char="•"/>
            </a:pP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Ações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civis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públicas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e </a:t>
            </a: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recomendações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administrativas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;</a:t>
            </a:r>
          </a:p>
          <a:p>
            <a:pPr marL="362911" lvl="1" indent="-181456" algn="just">
              <a:lnSpc>
                <a:spcPts val="3383"/>
              </a:lnSpc>
              <a:spcBef>
                <a:spcPct val="0"/>
              </a:spcBef>
              <a:buFont typeface="Arial"/>
              <a:buChar char="•"/>
            </a:pP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Fiscalização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das </a:t>
            </a: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políticas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</a:t>
            </a: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públicas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e </a:t>
            </a: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fortalecimento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das </a:t>
            </a: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redes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 de </a:t>
            </a:r>
            <a:r>
              <a:rPr lang="en-US" sz="2819" u="none" strike="noStrike" dirty="0" err="1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proteção</a:t>
            </a:r>
            <a:r>
              <a:rPr lang="en-US" sz="28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rPr>
              <a:t>.</a:t>
            </a:r>
          </a:p>
        </p:txBody>
      </p:sp>
      <p:sp>
        <p:nvSpPr>
          <p:cNvPr id="4" name="TextBox 4"/>
          <p:cNvSpPr txBox="1"/>
          <p:nvPr/>
        </p:nvSpPr>
        <p:spPr>
          <a:xfrm>
            <a:off x="579120" y="6747129"/>
            <a:ext cx="8595360" cy="4248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1535"/>
              </a:lnSpc>
            </a:pPr>
            <a:r>
              <a:rPr lang="en-US" sz="1279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MINISTÉRIO PÚBLICO DO ESTADO DO MARANHÃO – CAO/PIPD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55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1355774" y="-263772"/>
            <a:ext cx="7042052" cy="120005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4774"/>
              </a:lnSpc>
              <a:spcBef>
                <a:spcPct val="0"/>
              </a:spcBef>
            </a:pPr>
            <a:endParaRPr/>
          </a:p>
          <a:p>
            <a:pPr marL="0" lvl="0" indent="0" algn="ctr">
              <a:lnSpc>
                <a:spcPts val="4774"/>
              </a:lnSpc>
              <a:spcBef>
                <a:spcPct val="0"/>
              </a:spcBef>
            </a:pPr>
            <a:r>
              <a:rPr lang="en-US" sz="3978" u="none" strike="noStrike">
                <a:solidFill>
                  <a:srgbClr val="FFFFFF"/>
                </a:solidFill>
                <a:latin typeface="Bree Serif"/>
                <a:ea typeface="Bree Serif"/>
                <a:cs typeface="Bree Serif"/>
                <a:sym typeface="Bree Serif"/>
              </a:rPr>
              <a:t>Considerações Finais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230529" y="731520"/>
            <a:ext cx="9292543" cy="6557588"/>
            <a:chOff x="0" y="0"/>
            <a:chExt cx="12390057" cy="874345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12390057" cy="8743452"/>
            </a:xfrm>
            <a:custGeom>
              <a:avLst/>
              <a:gdLst/>
              <a:ahLst/>
              <a:cxnLst/>
              <a:rect l="l" t="t" r="r" b="b"/>
              <a:pathLst>
                <a:path w="12390057" h="8743452">
                  <a:moveTo>
                    <a:pt x="0" y="0"/>
                  </a:moveTo>
                  <a:lnTo>
                    <a:pt x="12390057" y="0"/>
                  </a:lnTo>
                  <a:lnTo>
                    <a:pt x="12390057" y="8743452"/>
                  </a:lnTo>
                  <a:lnTo>
                    <a:pt x="0" y="8743452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5" name="TextBox 5"/>
            <p:cNvSpPr txBox="1"/>
            <p:nvPr/>
          </p:nvSpPr>
          <p:spPr>
            <a:xfrm>
              <a:off x="0" y="0"/>
              <a:ext cx="12390057" cy="8743451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298566" lvl="1" indent="-149283" algn="just">
                <a:lnSpc>
                  <a:spcPts val="2783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As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mulheres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com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deficiência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exigem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proteção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integral, com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políticas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públicas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específicas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e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transversais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que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assegurem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dignidade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e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paz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em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seus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espaços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domésticos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,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familiares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e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comunitários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.</a:t>
              </a:r>
            </a:p>
            <a:p>
              <a:pPr algn="just">
                <a:lnSpc>
                  <a:spcPts val="2783"/>
                </a:lnSpc>
                <a:spcBef>
                  <a:spcPct val="0"/>
                </a:spcBef>
              </a:pPr>
              <a:endPara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endParaRPr>
            </a:p>
            <a:p>
              <a:pPr marL="298566" lvl="1" indent="-149283" algn="just">
                <a:lnSpc>
                  <a:spcPts val="2783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O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combate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à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violência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de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gênero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deve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ser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inclusivo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e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acessível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,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eliminando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barreiras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e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assegurando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canais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de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denúncia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e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proteção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adaptados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; </a:t>
              </a:r>
            </a:p>
            <a:p>
              <a:pPr algn="just">
                <a:lnSpc>
                  <a:spcPts val="2783"/>
                </a:lnSpc>
                <a:spcBef>
                  <a:spcPct val="0"/>
                </a:spcBef>
              </a:pPr>
              <a:endPara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endParaRPr>
            </a:p>
            <a:p>
              <a:pPr marL="298566" lvl="1" indent="-149283" algn="just">
                <a:lnSpc>
                  <a:spcPts val="2783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A Lei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Brasileira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de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Inclusão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é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uma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conquista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civilizatória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, mas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sua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plena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efetividade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depende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de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vigilância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contínua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e de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uma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atuação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estatal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concreta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;</a:t>
              </a:r>
            </a:p>
            <a:p>
              <a:pPr algn="just">
                <a:lnSpc>
                  <a:spcPts val="2783"/>
                </a:lnSpc>
                <a:spcBef>
                  <a:spcPct val="0"/>
                </a:spcBef>
              </a:pPr>
              <a:endParaRPr lang="en-US" sz="2319" u="none" strike="noStrike" dirty="0">
                <a:solidFill>
                  <a:srgbClr val="000000"/>
                </a:solidFill>
                <a:latin typeface="Bree Serif"/>
                <a:ea typeface="Bree Serif"/>
                <a:cs typeface="Bree Serif"/>
                <a:sym typeface="Bree Serif"/>
              </a:endParaRPr>
            </a:p>
            <a:p>
              <a:pPr marL="298566" lvl="1" indent="-149283" algn="just">
                <a:lnSpc>
                  <a:spcPts val="2783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A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efetiva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transformação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social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passa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pela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disseminação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de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atitudes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 </a:t>
              </a:r>
              <a:r>
                <a:rPr lang="en-US" sz="2319" u="none" strike="noStrike" dirty="0" err="1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anticapacitistas</a:t>
              </a:r>
              <a:r>
                <a:rPr lang="en-US" sz="2319" u="none" strike="noStrike" dirty="0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.</a:t>
              </a:r>
            </a:p>
          </p:txBody>
        </p:sp>
      </p:grpSp>
      <p:sp>
        <p:nvSpPr>
          <p:cNvPr id="6" name="Retângulo 5"/>
          <p:cNvSpPr/>
          <p:nvPr/>
        </p:nvSpPr>
        <p:spPr>
          <a:xfrm>
            <a:off x="243884" y="6705600"/>
            <a:ext cx="6233116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35"/>
              </a:lnSpc>
            </a:pPr>
            <a:r>
              <a:rPr lang="en-US" sz="128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MINISTÉRIO PÚBLICO DO ESTADO DO MARANHÃO – CAO/PIPD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55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487680" y="0"/>
            <a:ext cx="8778240" cy="1219200"/>
            <a:chOff x="0" y="0"/>
            <a:chExt cx="11704320" cy="1625600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4320" cy="1625600"/>
            </a:xfrm>
            <a:custGeom>
              <a:avLst/>
              <a:gdLst/>
              <a:ahLst/>
              <a:cxnLst/>
              <a:rect l="l" t="t" r="r" b="b"/>
              <a:pathLst>
                <a:path w="11704320" h="1625600">
                  <a:moveTo>
                    <a:pt x="0" y="0"/>
                  </a:moveTo>
                  <a:lnTo>
                    <a:pt x="11704320" y="0"/>
                  </a:lnTo>
                  <a:lnTo>
                    <a:pt x="11704320" y="1625600"/>
                  </a:lnTo>
                  <a:lnTo>
                    <a:pt x="0" y="1625600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1704320" cy="1625600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4774"/>
                </a:lnSpc>
                <a:spcBef>
                  <a:spcPct val="0"/>
                </a:spcBef>
              </a:pPr>
              <a:r>
                <a:rPr lang="en-US" sz="3978" u="none" strike="noStrike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Referências Bibliográficas</a:t>
              </a:r>
            </a:p>
          </p:txBody>
        </p:sp>
      </p:grpSp>
      <p:sp>
        <p:nvSpPr>
          <p:cNvPr id="5" name="TextBox 5"/>
          <p:cNvSpPr txBox="1"/>
          <p:nvPr/>
        </p:nvSpPr>
        <p:spPr>
          <a:xfrm>
            <a:off x="316523" y="1241848"/>
            <a:ext cx="9150565" cy="478387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47091" lvl="1" indent="-123546" algn="just">
              <a:lnSpc>
                <a:spcPts val="2304"/>
              </a:lnSpc>
              <a:buFont typeface="Arial"/>
              <a:buChar char="•"/>
            </a:pP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CERQUEIRA, Daniel; BUENO, Samira (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coord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.). 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Atlas da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Violência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 2024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. Brasília: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Ipea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 ; FBSP, 2024.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Disponível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920" u="sng" dirty="0">
                <a:latin typeface="Arial"/>
                <a:ea typeface="Arial"/>
                <a:cs typeface="Arial"/>
                <a:sym typeface="Arial"/>
                <a:hlinkClick r:id="rId2" tooltip="https://repositorio.ipea.gov.br/handle/11058/14031"/>
              </a:rPr>
              <a:t>https://repositorio.ipea.gov.br/handle/11058/14031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.</a:t>
            </a:r>
          </a:p>
          <a:p>
            <a:pPr marL="247091" lvl="1" indent="-123546" algn="just">
              <a:lnSpc>
                <a:spcPts val="2304"/>
              </a:lnSpc>
              <a:buFont typeface="Arial"/>
              <a:buChar char="•"/>
            </a:pPr>
            <a:r>
              <a:rPr lang="en-US" sz="1920" b="1" dirty="0">
                <a:latin typeface="Arial Bold"/>
                <a:ea typeface="Arial Bold"/>
                <a:cs typeface="Arial Bold"/>
                <a:sym typeface="Arial Bold"/>
              </a:rPr>
              <a:t>ANDRADE, </a:t>
            </a:r>
            <a:r>
              <a:rPr lang="en-US" sz="1920" b="1" dirty="0" err="1">
                <a:latin typeface="Arial Bold"/>
                <a:ea typeface="Arial Bold"/>
                <a:cs typeface="Arial Bold"/>
                <a:sym typeface="Arial Bold"/>
              </a:rPr>
              <a:t>Luã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Mulheres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 com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deficiência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ainda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são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 as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principais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vítimas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 da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violência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 no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Brasil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. Terra: NÓS, 18 jun. 2024.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Disponível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920" u="sng" dirty="0">
                <a:latin typeface="Arial"/>
                <a:ea typeface="Arial"/>
                <a:cs typeface="Arial"/>
                <a:sym typeface="Arial"/>
                <a:hlinkClick r:id="rId3" tooltip="https://www.terra.com.br/nos/mulheres-com-deficiencia-ainda-sao-as-principais-vitimas-da-violencia-no-brasil,149c087d5f7d002808f3d5cce71bc46aruc6u1lo.html?utm_source=chatgpt.com"/>
              </a:rPr>
              <a:t>https://www.terra.com.br/nos/mulheres-com-deficiencia-ainda-sao-as-principais-vitimas-da-violencia-no-brasil,149c087d5f7d002808f3d5cce71bc46aruc6u1lo.html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247091" lvl="1" indent="-123546" algn="just">
              <a:lnSpc>
                <a:spcPts val="2304"/>
              </a:lnSpc>
              <a:buFont typeface="Arial"/>
              <a:buChar char="•"/>
            </a:pPr>
            <a:r>
              <a:rPr lang="en-US" sz="1920" b="1" dirty="0">
                <a:latin typeface="Arial Bold"/>
                <a:ea typeface="Arial Bold"/>
                <a:cs typeface="Arial Bold"/>
                <a:sym typeface="Arial Bold"/>
              </a:rPr>
              <a:t>PROJETO COLABORA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Lei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Brasileira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 de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Inclusão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completa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 10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anos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: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avanços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 e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desafios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.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Projeto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Colabora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: ODS10, 16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jul.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 2025.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Disponível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: </a:t>
            </a:r>
            <a:r>
              <a:rPr lang="en-US" sz="1920" u="sng" dirty="0">
                <a:latin typeface="Arial"/>
                <a:ea typeface="Arial"/>
                <a:cs typeface="Arial"/>
                <a:sym typeface="Arial"/>
                <a:hlinkClick r:id="rId4" tooltip="https://projetocolabora.com.br/ods10/lei-brasileira-de-inclusao-completa-10-anos-entre-avancos-desafios-e-ameacas/?utm_source=chatgpt.com"/>
              </a:rPr>
              <a:t>https://projetocolabora.com.br/ods10/lei-brasileira-de-inclusao-completa-10-anos-entre-avancos-desafios-e-ameacas/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. </a:t>
            </a:r>
          </a:p>
          <a:p>
            <a:pPr marL="247091" lvl="1" indent="-123546" algn="just">
              <a:lnSpc>
                <a:spcPts val="2304"/>
              </a:lnSpc>
              <a:buFont typeface="Arial"/>
              <a:buChar char="•"/>
            </a:pP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VASCONCELOS, Roberta Silva; FREITAS, Ana Teresa Silva de; ALENCAR, Gabriela Serra Pinto de. VIOLÊNCIA PSICOLÓGICA CONTRA MULHERES COM DEFICIÊNCIA: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reflexões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sobre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inclusão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 e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acessibilidade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 para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políticas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públicas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. 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Revista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 de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Políticas</a:t>
            </a:r>
            <a:r>
              <a:rPr lang="en-US" sz="1920" i="1" dirty="0">
                <a:latin typeface="Arial Italics"/>
                <a:ea typeface="Arial Italics"/>
                <a:cs typeface="Arial Italics"/>
                <a:sym typeface="Arial Italics"/>
              </a:rPr>
              <a:t> </a:t>
            </a:r>
            <a:r>
              <a:rPr lang="en-US" sz="1920" i="1" dirty="0" err="1">
                <a:latin typeface="Arial Italics"/>
                <a:ea typeface="Arial Italics"/>
                <a:cs typeface="Arial Italics"/>
                <a:sym typeface="Arial Italics"/>
              </a:rPr>
              <a:t>Públicas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, v. 28, n. 2, p. 966–979, 15 Jan 2025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Disponível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 </a:t>
            </a:r>
            <a:r>
              <a:rPr lang="en-US" sz="1920" dirty="0" err="1">
                <a:latin typeface="Arial"/>
                <a:ea typeface="Arial"/>
                <a:cs typeface="Arial"/>
                <a:sym typeface="Arial"/>
              </a:rPr>
              <a:t>em</a:t>
            </a:r>
            <a:r>
              <a:rPr lang="en-US" sz="1920" dirty="0">
                <a:latin typeface="Arial"/>
                <a:ea typeface="Arial"/>
                <a:cs typeface="Arial"/>
                <a:sym typeface="Arial"/>
              </a:rPr>
              <a:t>: https://cajapio.ufma.br/index.php/rppublica/article/view/22515.</a:t>
            </a:r>
          </a:p>
        </p:txBody>
      </p:sp>
      <p:sp>
        <p:nvSpPr>
          <p:cNvPr id="6" name="Retângulo 5"/>
          <p:cNvSpPr/>
          <p:nvPr/>
        </p:nvSpPr>
        <p:spPr>
          <a:xfrm>
            <a:off x="463326" y="6553200"/>
            <a:ext cx="6166073" cy="2846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ts val="1535"/>
              </a:lnSpc>
            </a:pPr>
            <a:r>
              <a:rPr lang="en-US" sz="1280" dirty="0">
                <a:solidFill>
                  <a:srgbClr val="FFFFFF"/>
                </a:solidFill>
                <a:latin typeface="Calibri (MS)"/>
                <a:ea typeface="Calibri (MS)"/>
                <a:cs typeface="Calibri (MS)"/>
                <a:sym typeface="Calibri (MS)"/>
              </a:rPr>
              <a:t>MINISTÉRIO PÚBLICO DO ESTADO DO MARANHÃO – CAO/PIPD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BA55D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243840" y="1541996"/>
            <a:ext cx="8778240" cy="1275596"/>
            <a:chOff x="0" y="0"/>
            <a:chExt cx="11704320" cy="1700795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11704320" cy="1700795"/>
            </a:xfrm>
            <a:custGeom>
              <a:avLst/>
              <a:gdLst/>
              <a:ahLst/>
              <a:cxnLst/>
              <a:rect l="l" t="t" r="r" b="b"/>
              <a:pathLst>
                <a:path w="11704320" h="1700795">
                  <a:moveTo>
                    <a:pt x="0" y="0"/>
                  </a:moveTo>
                  <a:lnTo>
                    <a:pt x="11704320" y="0"/>
                  </a:lnTo>
                  <a:lnTo>
                    <a:pt x="11704320" y="1700795"/>
                  </a:lnTo>
                  <a:lnTo>
                    <a:pt x="0" y="1700795"/>
                  </a:lnTo>
                  <a:close/>
                </a:path>
              </a:pathLst>
            </a:custGeom>
            <a:solidFill>
              <a:srgbClr val="000000">
                <a:alpha val="0"/>
              </a:srgbClr>
            </a:solidFill>
          </p:spPr>
        </p:sp>
        <p:sp>
          <p:nvSpPr>
            <p:cNvPr id="4" name="TextBox 4"/>
            <p:cNvSpPr txBox="1"/>
            <p:nvPr/>
          </p:nvSpPr>
          <p:spPr>
            <a:xfrm>
              <a:off x="0" y="0"/>
              <a:ext cx="11704320" cy="1700795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marL="0" lvl="0" indent="0" algn="ctr">
                <a:lnSpc>
                  <a:spcPts val="7774"/>
                </a:lnSpc>
                <a:spcBef>
                  <a:spcPct val="0"/>
                </a:spcBef>
              </a:pPr>
              <a:r>
                <a:rPr lang="en-US" sz="6478">
                  <a:solidFill>
                    <a:srgbClr val="000000"/>
                  </a:solidFill>
                  <a:latin typeface="Bree Serif"/>
                  <a:ea typeface="Bree Serif"/>
                  <a:cs typeface="Bree Serif"/>
                  <a:sym typeface="Bree Serif"/>
                </a:rPr>
                <a:t>Obrigado!</a:t>
              </a:r>
            </a:p>
          </p:txBody>
        </p:sp>
      </p:grpSp>
      <p:sp>
        <p:nvSpPr>
          <p:cNvPr id="5" name="Freeform 5"/>
          <p:cNvSpPr/>
          <p:nvPr/>
        </p:nvSpPr>
        <p:spPr>
          <a:xfrm>
            <a:off x="6826400" y="1150425"/>
            <a:ext cx="1786449" cy="3334335"/>
          </a:xfrm>
          <a:custGeom>
            <a:avLst/>
            <a:gdLst/>
            <a:ahLst/>
            <a:cxnLst/>
            <a:rect l="l" t="t" r="r" b="b"/>
            <a:pathLst>
              <a:path w="1786449" h="3334335">
                <a:moveTo>
                  <a:pt x="0" y="0"/>
                </a:moveTo>
                <a:lnTo>
                  <a:pt x="1786449" y="0"/>
                </a:lnTo>
                <a:lnTo>
                  <a:pt x="1786449" y="3334335"/>
                </a:lnTo>
                <a:lnTo>
                  <a:pt x="0" y="3334335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</p:sp>
      <p:sp>
        <p:nvSpPr>
          <p:cNvPr id="6" name="TextBox 6"/>
          <p:cNvSpPr txBox="1"/>
          <p:nvPr/>
        </p:nvSpPr>
        <p:spPr>
          <a:xfrm>
            <a:off x="896911" y="2938824"/>
            <a:ext cx="7959778" cy="23393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3607"/>
              </a:lnSpc>
            </a:pPr>
            <a:r>
              <a:rPr lang="en-US" sz="2733" dirty="0" err="1" smtClean="0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Alenilton</a:t>
            </a:r>
            <a:r>
              <a:rPr lang="en-US" sz="2733" dirty="0" smtClean="0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 </a:t>
            </a:r>
            <a:r>
              <a:rPr lang="en-US" sz="2733" dirty="0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Santos </a:t>
            </a:r>
          </a:p>
          <a:p>
            <a:pPr algn="ctr">
              <a:lnSpc>
                <a:spcPts val="3607"/>
              </a:lnSpc>
            </a:pPr>
            <a:r>
              <a:rPr lang="en-US" sz="2733" dirty="0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Promotor de </a:t>
            </a:r>
            <a:r>
              <a:rPr lang="en-US" sz="2733" dirty="0" err="1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Justiça</a:t>
            </a:r>
            <a:endParaRPr lang="en-US" sz="2733" dirty="0">
              <a:solidFill>
                <a:srgbClr val="000000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  <a:p>
            <a:pPr algn="ctr">
              <a:lnSpc>
                <a:spcPts val="3607"/>
              </a:lnSpc>
            </a:pPr>
            <a:r>
              <a:rPr lang="en-US" sz="2733" dirty="0" err="1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Coordenador</a:t>
            </a:r>
            <a:r>
              <a:rPr lang="en-US" sz="2733" dirty="0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 CAOPIPD/MPMA</a:t>
            </a:r>
          </a:p>
          <a:p>
            <a:pPr algn="ctr">
              <a:lnSpc>
                <a:spcPts val="3607"/>
              </a:lnSpc>
            </a:pPr>
            <a:r>
              <a:rPr lang="en-US" sz="2733" dirty="0">
                <a:solidFill>
                  <a:srgbClr val="000000"/>
                </a:solidFill>
                <a:latin typeface="Gill Sans Light"/>
                <a:ea typeface="Gill Sans Light"/>
                <a:cs typeface="Gill Sans Light"/>
                <a:sym typeface="Gill Sans Light"/>
              </a:rPr>
              <a:t>caopid@mpma.mp.br</a:t>
            </a:r>
          </a:p>
          <a:p>
            <a:pPr algn="l">
              <a:lnSpc>
                <a:spcPts val="3607"/>
              </a:lnSpc>
            </a:pPr>
            <a:endParaRPr lang="en-US" sz="2733" dirty="0">
              <a:solidFill>
                <a:srgbClr val="000000"/>
              </a:solidFill>
              <a:latin typeface="Gill Sans Light"/>
              <a:ea typeface="Gill Sans Light"/>
              <a:cs typeface="Gill Sans Light"/>
              <a:sym typeface="Gill Sans Ligh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59</TotalTime>
  <Words>1147</Words>
  <Application>Microsoft Office PowerPoint</Application>
  <PresentationFormat>Personalizar</PresentationFormat>
  <Paragraphs>111</Paragraphs>
  <Slides>13</Slides>
  <Notes>8</Notes>
  <HiddenSlides>0</HiddenSlides>
  <MMClips>0</MMClips>
  <ScaleCrop>false</ScaleCrop>
  <HeadingPairs>
    <vt:vector size="6" baseType="variant">
      <vt:variant>
        <vt:lpstr>Fontes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13</vt:i4>
      </vt:variant>
    </vt:vector>
  </HeadingPairs>
  <TitlesOfParts>
    <vt:vector size="22" baseType="lpstr">
      <vt:lpstr>Calibri (MS)</vt:lpstr>
      <vt:lpstr>Arial Bold</vt:lpstr>
      <vt:lpstr>Calibri</vt:lpstr>
      <vt:lpstr>Gill Sans Light</vt:lpstr>
      <vt:lpstr>Arial Italics</vt:lpstr>
      <vt:lpstr>Bree Serif</vt:lpstr>
      <vt:lpstr>Calibri (MS) Italics</vt:lpstr>
      <vt:lpstr>Arial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LBI_Agosto_Lilas_Mulheres_Deficiencia_Palestra_Atualizada (1).pptx</dc:title>
  <dc:creator>MPMA1</dc:creator>
  <cp:lastModifiedBy>SAMARA OLIVEIRA CERQUEIRA</cp:lastModifiedBy>
  <cp:revision>11</cp:revision>
  <dcterms:created xsi:type="dcterms:W3CDTF">2006-08-16T00:00:00Z</dcterms:created>
  <dcterms:modified xsi:type="dcterms:W3CDTF">2025-08-28T15:00:33Z</dcterms:modified>
  <dc:identifier>DAGxXGwD8VI</dc:identifier>
</cp:coreProperties>
</file>