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1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89" r:id="rId9"/>
    <p:sldId id="275" r:id="rId10"/>
    <p:sldId id="283" r:id="rId11"/>
    <p:sldId id="284" r:id="rId12"/>
    <p:sldId id="285" r:id="rId13"/>
    <p:sldId id="276" r:id="rId14"/>
    <p:sldId id="278" r:id="rId15"/>
    <p:sldId id="279" r:id="rId16"/>
    <p:sldId id="286" r:id="rId17"/>
    <p:sldId id="288" r:id="rId18"/>
    <p:sldId id="287" r:id="rId19"/>
    <p:sldId id="281" r:id="rId20"/>
    <p:sldId id="264" r:id="rId21"/>
    <p:sldId id="265" r:id="rId22"/>
    <p:sldId id="269" r:id="rId23"/>
    <p:sldId id="268" r:id="rId24"/>
    <p:sldId id="270" r:id="rId25"/>
    <p:sldId id="272" r:id="rId26"/>
    <p:sldId id="290" r:id="rId27"/>
    <p:sldId id="273" r:id="rId28"/>
    <p:sldId id="29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C170F4-DBB0-443C-B546-7AAD7A6161CD}" type="doc">
      <dgm:prSet loTypeId="urn:microsoft.com/office/officeart/2005/8/layout/cycle8" loCatId="cycle" qsTypeId="urn:microsoft.com/office/officeart/2005/8/quickstyle/simple5" qsCatId="simple" csTypeId="urn:microsoft.com/office/officeart/2005/8/colors/colorful5" csCatId="colorful" phldr="1"/>
      <dgm:spPr/>
    </dgm:pt>
    <dgm:pt modelId="{7C98EFD4-4B44-4984-B729-673EF0D799FB}">
      <dgm:prSet phldrT="[Texto]"/>
      <dgm:spPr/>
      <dgm:t>
        <a:bodyPr/>
        <a:lstStyle/>
        <a:p>
          <a:r>
            <a:rPr lang="pt-BR" dirty="0" smtClean="0"/>
            <a:t>Crédito ao Estado</a:t>
          </a:r>
          <a:endParaRPr lang="pt-BR" dirty="0"/>
        </a:p>
      </dgm:t>
    </dgm:pt>
    <dgm:pt modelId="{CAF2A4EF-B511-4AE4-A579-AE8936319887}" type="parTrans" cxnId="{56DFC654-9163-47EE-9EDE-E50763072FCF}">
      <dgm:prSet/>
      <dgm:spPr/>
      <dgm:t>
        <a:bodyPr/>
        <a:lstStyle/>
        <a:p>
          <a:endParaRPr lang="pt-BR"/>
        </a:p>
      </dgm:t>
    </dgm:pt>
    <dgm:pt modelId="{39197CD5-A318-43EA-893F-CA7ADA60A688}" type="sibTrans" cxnId="{56DFC654-9163-47EE-9EDE-E50763072FCF}">
      <dgm:prSet/>
      <dgm:spPr/>
      <dgm:t>
        <a:bodyPr/>
        <a:lstStyle/>
        <a:p>
          <a:endParaRPr lang="pt-BR"/>
        </a:p>
      </dgm:t>
    </dgm:pt>
    <dgm:pt modelId="{F501DF1E-6762-4FB9-A807-A54E0FDBDE1C}">
      <dgm:prSet phldrT="[Texto]"/>
      <dgm:spPr/>
      <dgm:t>
        <a:bodyPr/>
        <a:lstStyle/>
        <a:p>
          <a:r>
            <a:rPr lang="pt-BR" dirty="0" smtClean="0"/>
            <a:t>Crescimento estatal</a:t>
          </a:r>
          <a:endParaRPr lang="pt-BR" dirty="0"/>
        </a:p>
      </dgm:t>
    </dgm:pt>
    <dgm:pt modelId="{C454FAA3-F013-44A1-A46A-C09FDEE3F395}" type="parTrans" cxnId="{9EABEA56-61E9-40FC-9590-230C929F822D}">
      <dgm:prSet/>
      <dgm:spPr/>
      <dgm:t>
        <a:bodyPr/>
        <a:lstStyle/>
        <a:p>
          <a:endParaRPr lang="pt-BR"/>
        </a:p>
      </dgm:t>
    </dgm:pt>
    <dgm:pt modelId="{517F5E48-8643-4432-B63E-BD32B33C43C9}" type="sibTrans" cxnId="{9EABEA56-61E9-40FC-9590-230C929F822D}">
      <dgm:prSet/>
      <dgm:spPr/>
      <dgm:t>
        <a:bodyPr/>
        <a:lstStyle/>
        <a:p>
          <a:endParaRPr lang="pt-BR"/>
        </a:p>
      </dgm:t>
    </dgm:pt>
    <dgm:pt modelId="{6C6B91DD-A419-45C5-B1F5-F77479511F20}">
      <dgm:prSet phldrT="[Texto]"/>
      <dgm:spPr/>
      <dgm:t>
        <a:bodyPr/>
        <a:lstStyle/>
        <a:p>
          <a:r>
            <a:rPr lang="pt-BR" dirty="0" smtClean="0"/>
            <a:t>Privilégios aos judeus</a:t>
          </a:r>
          <a:endParaRPr lang="pt-BR" dirty="0"/>
        </a:p>
      </dgm:t>
    </dgm:pt>
    <dgm:pt modelId="{CB451D95-2D99-454C-BB31-BF5312F753DC}" type="parTrans" cxnId="{9737D7A6-ADF0-4914-9C43-B334D5264A4C}">
      <dgm:prSet/>
      <dgm:spPr/>
      <dgm:t>
        <a:bodyPr/>
        <a:lstStyle/>
        <a:p>
          <a:endParaRPr lang="pt-BR"/>
        </a:p>
      </dgm:t>
    </dgm:pt>
    <dgm:pt modelId="{38FAA284-CD36-4072-8B2F-32FD0222941A}" type="sibTrans" cxnId="{9737D7A6-ADF0-4914-9C43-B334D5264A4C}">
      <dgm:prSet/>
      <dgm:spPr/>
      <dgm:t>
        <a:bodyPr/>
        <a:lstStyle/>
        <a:p>
          <a:endParaRPr lang="pt-BR"/>
        </a:p>
      </dgm:t>
    </dgm:pt>
    <dgm:pt modelId="{94995102-BDF9-47C4-8BC2-9481D4509CAD}" type="pres">
      <dgm:prSet presAssocID="{3FC170F4-DBB0-443C-B546-7AAD7A6161CD}" presName="compositeShape" presStyleCnt="0">
        <dgm:presLayoutVars>
          <dgm:chMax val="7"/>
          <dgm:dir/>
          <dgm:resizeHandles val="exact"/>
        </dgm:presLayoutVars>
      </dgm:prSet>
      <dgm:spPr/>
    </dgm:pt>
    <dgm:pt modelId="{8D3F9DF7-9C7A-45CA-B20A-25743877188F}" type="pres">
      <dgm:prSet presAssocID="{3FC170F4-DBB0-443C-B546-7AAD7A6161CD}" presName="wedge1" presStyleLbl="node1" presStyleIdx="0" presStyleCnt="3"/>
      <dgm:spPr/>
      <dgm:t>
        <a:bodyPr/>
        <a:lstStyle/>
        <a:p>
          <a:endParaRPr lang="pt-BR"/>
        </a:p>
      </dgm:t>
    </dgm:pt>
    <dgm:pt modelId="{4AC3F3D0-D55E-4648-AB2C-F2CDEB185169}" type="pres">
      <dgm:prSet presAssocID="{3FC170F4-DBB0-443C-B546-7AAD7A6161CD}" presName="dummy1a" presStyleCnt="0"/>
      <dgm:spPr/>
    </dgm:pt>
    <dgm:pt modelId="{74F9ED25-6F93-4EEE-BC51-724A7D353F19}" type="pres">
      <dgm:prSet presAssocID="{3FC170F4-DBB0-443C-B546-7AAD7A6161CD}" presName="dummy1b" presStyleCnt="0"/>
      <dgm:spPr/>
    </dgm:pt>
    <dgm:pt modelId="{85A8EA3B-61D4-4F31-A407-2B66708CB4E7}" type="pres">
      <dgm:prSet presAssocID="{3FC170F4-DBB0-443C-B546-7AAD7A6161C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89C073-E496-4B79-BD10-DB6505E95B0C}" type="pres">
      <dgm:prSet presAssocID="{3FC170F4-DBB0-443C-B546-7AAD7A6161CD}" presName="wedge2" presStyleLbl="node1" presStyleIdx="1" presStyleCnt="3"/>
      <dgm:spPr/>
      <dgm:t>
        <a:bodyPr/>
        <a:lstStyle/>
        <a:p>
          <a:endParaRPr lang="pt-BR"/>
        </a:p>
      </dgm:t>
    </dgm:pt>
    <dgm:pt modelId="{9CAED5BA-B9BA-4725-ADE4-D15FF582B218}" type="pres">
      <dgm:prSet presAssocID="{3FC170F4-DBB0-443C-B546-7AAD7A6161CD}" presName="dummy2a" presStyleCnt="0"/>
      <dgm:spPr/>
    </dgm:pt>
    <dgm:pt modelId="{CFEFC808-86B1-4E04-AC77-6B321D4D3B46}" type="pres">
      <dgm:prSet presAssocID="{3FC170F4-DBB0-443C-B546-7AAD7A6161CD}" presName="dummy2b" presStyleCnt="0"/>
      <dgm:spPr/>
    </dgm:pt>
    <dgm:pt modelId="{80FB2913-AB02-4CD6-9136-45ED2D16A926}" type="pres">
      <dgm:prSet presAssocID="{3FC170F4-DBB0-443C-B546-7AAD7A6161C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668764-ECE0-465A-9EB3-F68F44E56853}" type="pres">
      <dgm:prSet presAssocID="{3FC170F4-DBB0-443C-B546-7AAD7A6161CD}" presName="wedge3" presStyleLbl="node1" presStyleIdx="2" presStyleCnt="3"/>
      <dgm:spPr/>
      <dgm:t>
        <a:bodyPr/>
        <a:lstStyle/>
        <a:p>
          <a:endParaRPr lang="pt-BR"/>
        </a:p>
      </dgm:t>
    </dgm:pt>
    <dgm:pt modelId="{22599382-DF0E-42BE-9932-0CFC4F78658C}" type="pres">
      <dgm:prSet presAssocID="{3FC170F4-DBB0-443C-B546-7AAD7A6161CD}" presName="dummy3a" presStyleCnt="0"/>
      <dgm:spPr/>
    </dgm:pt>
    <dgm:pt modelId="{8E7E94C7-15FD-4DA9-BFE5-0C5C837DDA32}" type="pres">
      <dgm:prSet presAssocID="{3FC170F4-DBB0-443C-B546-7AAD7A6161CD}" presName="dummy3b" presStyleCnt="0"/>
      <dgm:spPr/>
    </dgm:pt>
    <dgm:pt modelId="{051D444B-1FA1-48CF-AA89-BD5AD1FE85EA}" type="pres">
      <dgm:prSet presAssocID="{3FC170F4-DBB0-443C-B546-7AAD7A6161C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89AC2A-7DF5-4541-9573-B6E3A4F8EDC0}" type="pres">
      <dgm:prSet presAssocID="{39197CD5-A318-43EA-893F-CA7ADA60A688}" presName="arrowWedge1" presStyleLbl="fgSibTrans2D1" presStyleIdx="0" presStyleCnt="3"/>
      <dgm:spPr/>
    </dgm:pt>
    <dgm:pt modelId="{F9B2276B-81A5-4C17-B9C8-891143E8881E}" type="pres">
      <dgm:prSet presAssocID="{517F5E48-8643-4432-B63E-BD32B33C43C9}" presName="arrowWedge2" presStyleLbl="fgSibTrans2D1" presStyleIdx="1" presStyleCnt="3"/>
      <dgm:spPr/>
    </dgm:pt>
    <dgm:pt modelId="{938535DA-9C29-4EAB-8642-726DFE6F44CC}" type="pres">
      <dgm:prSet presAssocID="{38FAA284-CD36-4072-8B2F-32FD0222941A}" presName="arrowWedge3" presStyleLbl="fgSibTrans2D1" presStyleIdx="2" presStyleCnt="3"/>
      <dgm:spPr/>
    </dgm:pt>
  </dgm:ptLst>
  <dgm:cxnLst>
    <dgm:cxn modelId="{8FBCA650-6729-4429-B7EE-A52ECC8BCFE4}" type="presOf" srcId="{7C98EFD4-4B44-4984-B729-673EF0D799FB}" destId="{85A8EA3B-61D4-4F31-A407-2B66708CB4E7}" srcOrd="1" destOrd="0" presId="urn:microsoft.com/office/officeart/2005/8/layout/cycle8"/>
    <dgm:cxn modelId="{825D1396-173F-484B-89CD-52E3E8015542}" type="presOf" srcId="{7C98EFD4-4B44-4984-B729-673EF0D799FB}" destId="{8D3F9DF7-9C7A-45CA-B20A-25743877188F}" srcOrd="0" destOrd="0" presId="urn:microsoft.com/office/officeart/2005/8/layout/cycle8"/>
    <dgm:cxn modelId="{1EAFAF9D-E9B8-4232-AFE8-DA68374734CC}" type="presOf" srcId="{6C6B91DD-A419-45C5-B1F5-F77479511F20}" destId="{051D444B-1FA1-48CF-AA89-BD5AD1FE85EA}" srcOrd="1" destOrd="0" presId="urn:microsoft.com/office/officeart/2005/8/layout/cycle8"/>
    <dgm:cxn modelId="{28F0A4AB-FFFD-462B-8451-FBF8F3524C9C}" type="presOf" srcId="{F501DF1E-6762-4FB9-A807-A54E0FDBDE1C}" destId="{80FB2913-AB02-4CD6-9136-45ED2D16A926}" srcOrd="1" destOrd="0" presId="urn:microsoft.com/office/officeart/2005/8/layout/cycle8"/>
    <dgm:cxn modelId="{9D1E7708-D500-49C1-B63C-3C36ACE0D173}" type="presOf" srcId="{3FC170F4-DBB0-443C-B546-7AAD7A6161CD}" destId="{94995102-BDF9-47C4-8BC2-9481D4509CAD}" srcOrd="0" destOrd="0" presId="urn:microsoft.com/office/officeart/2005/8/layout/cycle8"/>
    <dgm:cxn modelId="{41E7E347-663B-4E99-AAB4-23F7ED66D4BD}" type="presOf" srcId="{F501DF1E-6762-4FB9-A807-A54E0FDBDE1C}" destId="{1B89C073-E496-4B79-BD10-DB6505E95B0C}" srcOrd="0" destOrd="0" presId="urn:microsoft.com/office/officeart/2005/8/layout/cycle8"/>
    <dgm:cxn modelId="{56DFC654-9163-47EE-9EDE-E50763072FCF}" srcId="{3FC170F4-DBB0-443C-B546-7AAD7A6161CD}" destId="{7C98EFD4-4B44-4984-B729-673EF0D799FB}" srcOrd="0" destOrd="0" parTransId="{CAF2A4EF-B511-4AE4-A579-AE8936319887}" sibTransId="{39197CD5-A318-43EA-893F-CA7ADA60A688}"/>
    <dgm:cxn modelId="{9EABEA56-61E9-40FC-9590-230C929F822D}" srcId="{3FC170F4-DBB0-443C-B546-7AAD7A6161CD}" destId="{F501DF1E-6762-4FB9-A807-A54E0FDBDE1C}" srcOrd="1" destOrd="0" parTransId="{C454FAA3-F013-44A1-A46A-C09FDEE3F395}" sibTransId="{517F5E48-8643-4432-B63E-BD32B33C43C9}"/>
    <dgm:cxn modelId="{F4E07246-280D-4278-997F-318FFA1AB91C}" type="presOf" srcId="{6C6B91DD-A419-45C5-B1F5-F77479511F20}" destId="{74668764-ECE0-465A-9EB3-F68F44E56853}" srcOrd="0" destOrd="0" presId="urn:microsoft.com/office/officeart/2005/8/layout/cycle8"/>
    <dgm:cxn modelId="{9737D7A6-ADF0-4914-9C43-B334D5264A4C}" srcId="{3FC170F4-DBB0-443C-B546-7AAD7A6161CD}" destId="{6C6B91DD-A419-45C5-B1F5-F77479511F20}" srcOrd="2" destOrd="0" parTransId="{CB451D95-2D99-454C-BB31-BF5312F753DC}" sibTransId="{38FAA284-CD36-4072-8B2F-32FD0222941A}"/>
    <dgm:cxn modelId="{0941CC3D-E806-4CE0-9696-CDE183CF1160}" type="presParOf" srcId="{94995102-BDF9-47C4-8BC2-9481D4509CAD}" destId="{8D3F9DF7-9C7A-45CA-B20A-25743877188F}" srcOrd="0" destOrd="0" presId="urn:microsoft.com/office/officeart/2005/8/layout/cycle8"/>
    <dgm:cxn modelId="{01C32A44-8519-4729-A376-21ABEDC4DC34}" type="presParOf" srcId="{94995102-BDF9-47C4-8BC2-9481D4509CAD}" destId="{4AC3F3D0-D55E-4648-AB2C-F2CDEB185169}" srcOrd="1" destOrd="0" presId="urn:microsoft.com/office/officeart/2005/8/layout/cycle8"/>
    <dgm:cxn modelId="{48F802B7-74D0-4E64-89FE-1ABE9392BC1F}" type="presParOf" srcId="{94995102-BDF9-47C4-8BC2-9481D4509CAD}" destId="{74F9ED25-6F93-4EEE-BC51-724A7D353F19}" srcOrd="2" destOrd="0" presId="urn:microsoft.com/office/officeart/2005/8/layout/cycle8"/>
    <dgm:cxn modelId="{E0D927C0-C3A1-4191-AD84-33799747DF15}" type="presParOf" srcId="{94995102-BDF9-47C4-8BC2-9481D4509CAD}" destId="{85A8EA3B-61D4-4F31-A407-2B66708CB4E7}" srcOrd="3" destOrd="0" presId="urn:microsoft.com/office/officeart/2005/8/layout/cycle8"/>
    <dgm:cxn modelId="{74929B37-6E4E-4DF3-8754-F357987FCB92}" type="presParOf" srcId="{94995102-BDF9-47C4-8BC2-9481D4509CAD}" destId="{1B89C073-E496-4B79-BD10-DB6505E95B0C}" srcOrd="4" destOrd="0" presId="urn:microsoft.com/office/officeart/2005/8/layout/cycle8"/>
    <dgm:cxn modelId="{12B00D14-6BF3-41BE-9A8B-930E4014EF8B}" type="presParOf" srcId="{94995102-BDF9-47C4-8BC2-9481D4509CAD}" destId="{9CAED5BA-B9BA-4725-ADE4-D15FF582B218}" srcOrd="5" destOrd="0" presId="urn:microsoft.com/office/officeart/2005/8/layout/cycle8"/>
    <dgm:cxn modelId="{551B1E4D-CA51-4DB9-99D8-D64BAACED5E4}" type="presParOf" srcId="{94995102-BDF9-47C4-8BC2-9481D4509CAD}" destId="{CFEFC808-86B1-4E04-AC77-6B321D4D3B46}" srcOrd="6" destOrd="0" presId="urn:microsoft.com/office/officeart/2005/8/layout/cycle8"/>
    <dgm:cxn modelId="{7E95B979-3905-4AFC-9535-0F7E5190D0D0}" type="presParOf" srcId="{94995102-BDF9-47C4-8BC2-9481D4509CAD}" destId="{80FB2913-AB02-4CD6-9136-45ED2D16A926}" srcOrd="7" destOrd="0" presId="urn:microsoft.com/office/officeart/2005/8/layout/cycle8"/>
    <dgm:cxn modelId="{333F4ADA-2539-4727-8A29-DF8843FD7EB0}" type="presParOf" srcId="{94995102-BDF9-47C4-8BC2-9481D4509CAD}" destId="{74668764-ECE0-465A-9EB3-F68F44E56853}" srcOrd="8" destOrd="0" presId="urn:microsoft.com/office/officeart/2005/8/layout/cycle8"/>
    <dgm:cxn modelId="{B9531DD2-0C76-46D1-94BC-CC89B3245A92}" type="presParOf" srcId="{94995102-BDF9-47C4-8BC2-9481D4509CAD}" destId="{22599382-DF0E-42BE-9932-0CFC4F78658C}" srcOrd="9" destOrd="0" presId="urn:microsoft.com/office/officeart/2005/8/layout/cycle8"/>
    <dgm:cxn modelId="{846C7C77-3305-407C-999D-5BB6CC22F24F}" type="presParOf" srcId="{94995102-BDF9-47C4-8BC2-9481D4509CAD}" destId="{8E7E94C7-15FD-4DA9-BFE5-0C5C837DDA32}" srcOrd="10" destOrd="0" presId="urn:microsoft.com/office/officeart/2005/8/layout/cycle8"/>
    <dgm:cxn modelId="{236DAD38-0C61-4693-8E7F-D8C8F2526DD2}" type="presParOf" srcId="{94995102-BDF9-47C4-8BC2-9481D4509CAD}" destId="{051D444B-1FA1-48CF-AA89-BD5AD1FE85EA}" srcOrd="11" destOrd="0" presId="urn:microsoft.com/office/officeart/2005/8/layout/cycle8"/>
    <dgm:cxn modelId="{F045DB89-AB65-4CFA-88C0-4CCAF50A42CD}" type="presParOf" srcId="{94995102-BDF9-47C4-8BC2-9481D4509CAD}" destId="{3189AC2A-7DF5-4541-9573-B6E3A4F8EDC0}" srcOrd="12" destOrd="0" presId="urn:microsoft.com/office/officeart/2005/8/layout/cycle8"/>
    <dgm:cxn modelId="{39FE8993-5BDC-47A8-BE82-44F7B378A8B8}" type="presParOf" srcId="{94995102-BDF9-47C4-8BC2-9481D4509CAD}" destId="{F9B2276B-81A5-4C17-B9C8-891143E8881E}" srcOrd="13" destOrd="0" presId="urn:microsoft.com/office/officeart/2005/8/layout/cycle8"/>
    <dgm:cxn modelId="{C309FA0B-8ED9-4BB4-8B5E-708452988255}" type="presParOf" srcId="{94995102-BDF9-47C4-8BC2-9481D4509CAD}" destId="{938535DA-9C29-4EAB-8642-726DFE6F44C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F9DF7-9C7A-45CA-B20A-25743877188F}">
      <dsp:nvSpPr>
        <dsp:cNvPr id="0" name=""/>
        <dsp:cNvSpPr/>
      </dsp:nvSpPr>
      <dsp:spPr>
        <a:xfrm>
          <a:off x="1714929" y="269210"/>
          <a:ext cx="3479022" cy="3479022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Crédito ao Estado</a:t>
          </a:r>
          <a:endParaRPr lang="pt-BR" sz="2100" kern="1200" dirty="0"/>
        </a:p>
      </dsp:txBody>
      <dsp:txXfrm>
        <a:off x="3548457" y="1006431"/>
        <a:ext cx="1242508" cy="1035423"/>
      </dsp:txXfrm>
    </dsp:sp>
    <dsp:sp modelId="{1B89C073-E496-4B79-BD10-DB6505E95B0C}">
      <dsp:nvSpPr>
        <dsp:cNvPr id="0" name=""/>
        <dsp:cNvSpPr/>
      </dsp:nvSpPr>
      <dsp:spPr>
        <a:xfrm>
          <a:off x="1643278" y="393460"/>
          <a:ext cx="3479022" cy="347902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-640498"/>
                <a:satOff val="-7079"/>
                <a:lumOff val="9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640498"/>
                <a:satOff val="-7079"/>
                <a:lumOff val="9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640498"/>
                <a:satOff val="-7079"/>
                <a:lumOff val="9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Crescimento estatal</a:t>
          </a:r>
          <a:endParaRPr lang="pt-BR" sz="2100" kern="1200" dirty="0"/>
        </a:p>
      </dsp:txBody>
      <dsp:txXfrm>
        <a:off x="2471616" y="2650684"/>
        <a:ext cx="1863762" cy="911172"/>
      </dsp:txXfrm>
    </dsp:sp>
    <dsp:sp modelId="{74668764-ECE0-465A-9EB3-F68F44E56853}">
      <dsp:nvSpPr>
        <dsp:cNvPr id="0" name=""/>
        <dsp:cNvSpPr/>
      </dsp:nvSpPr>
      <dsp:spPr>
        <a:xfrm>
          <a:off x="1571626" y="269210"/>
          <a:ext cx="3479022" cy="3479022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-1280996"/>
                <a:satOff val="-14159"/>
                <a:lumOff val="19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280996"/>
                <a:satOff val="-14159"/>
                <a:lumOff val="19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280996"/>
                <a:satOff val="-14159"/>
                <a:lumOff val="19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Privilégios aos judeus</a:t>
          </a:r>
          <a:endParaRPr lang="pt-BR" sz="2100" kern="1200" dirty="0"/>
        </a:p>
      </dsp:txBody>
      <dsp:txXfrm>
        <a:off x="1974613" y="1006431"/>
        <a:ext cx="1242508" cy="1035423"/>
      </dsp:txXfrm>
    </dsp:sp>
    <dsp:sp modelId="{3189AC2A-7DF5-4541-9573-B6E3A4F8EDC0}">
      <dsp:nvSpPr>
        <dsp:cNvPr id="0" name=""/>
        <dsp:cNvSpPr/>
      </dsp:nvSpPr>
      <dsp:spPr>
        <a:xfrm>
          <a:off x="1499848" y="53841"/>
          <a:ext cx="3909759" cy="390975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B2276B-81A5-4C17-B9C8-891143E8881E}">
      <dsp:nvSpPr>
        <dsp:cNvPr id="0" name=""/>
        <dsp:cNvSpPr/>
      </dsp:nvSpPr>
      <dsp:spPr>
        <a:xfrm>
          <a:off x="1427909" y="177872"/>
          <a:ext cx="3909759" cy="390975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5">
                <a:hueOff val="-640498"/>
                <a:satOff val="-7079"/>
                <a:lumOff val="9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640498"/>
                <a:satOff val="-7079"/>
                <a:lumOff val="9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640498"/>
                <a:satOff val="-7079"/>
                <a:lumOff val="9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8535DA-9C29-4EAB-8642-726DFE6F44CC}">
      <dsp:nvSpPr>
        <dsp:cNvPr id="0" name=""/>
        <dsp:cNvSpPr/>
      </dsp:nvSpPr>
      <dsp:spPr>
        <a:xfrm>
          <a:off x="1355971" y="53841"/>
          <a:ext cx="3909759" cy="390975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5">
                <a:hueOff val="-1280996"/>
                <a:satOff val="-14159"/>
                <a:lumOff val="19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280996"/>
                <a:satOff val="-14159"/>
                <a:lumOff val="19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280996"/>
                <a:satOff val="-14159"/>
                <a:lumOff val="19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1935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7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5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48850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6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4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51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3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459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086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89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G8BYwv9IBQ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 direito a ter direitos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28546" y="5194916"/>
            <a:ext cx="6831673" cy="10862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400" b="1" dirty="0" smtClean="0"/>
              <a:t>Por Nádia Junqueira Ribeiro</a:t>
            </a:r>
          </a:p>
          <a:p>
            <a:pPr>
              <a:lnSpc>
                <a:spcPct val="100000"/>
              </a:lnSpc>
            </a:pPr>
            <a:r>
              <a:rPr lang="pt-BR" sz="1400" dirty="0" smtClean="0"/>
              <a:t>Ma. Filosofia Política (UFG)</a:t>
            </a:r>
          </a:p>
          <a:p>
            <a:pPr>
              <a:lnSpc>
                <a:spcPct val="100000"/>
              </a:lnSpc>
            </a:pPr>
            <a:r>
              <a:rPr lang="pt-BR" sz="1400" dirty="0" err="1" smtClean="0"/>
              <a:t>Dnda</a:t>
            </a:r>
            <a:r>
              <a:rPr lang="pt-BR" sz="1400" dirty="0" smtClean="0"/>
              <a:t>. Filosofia Política (Unicamp)</a:t>
            </a:r>
          </a:p>
          <a:p>
            <a:endParaRPr lang="pt-BR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2832306" y="4108679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Os direitos humanos e o pensamento político de Hannah Arendt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Pano </a:t>
            </a:r>
            <a:r>
              <a:rPr lang="pt-BR" dirty="0"/>
              <a:t>de Fundo Histórico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65" y="568233"/>
            <a:ext cx="5819503" cy="5819503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Primeira Guerra Mundial dilacerou a comunidade dos países europeus e destruiu a fachada do sistema </a:t>
            </a:r>
            <a:r>
              <a:rPr lang="pt-BR" dirty="0" smtClean="0"/>
              <a:t>político;</a:t>
            </a:r>
            <a:r>
              <a:rPr lang="pt-BR" dirty="0"/>
              <a:t> </a:t>
            </a:r>
          </a:p>
          <a:p>
            <a:r>
              <a:rPr lang="pt-BR" dirty="0"/>
              <a:t>Emerge o fenômeno das massas apátridas: migração de grupos que não eram bem vindos e não podiam ser assimilados em parte alguma.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35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Apátridas e minorias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Perderam direitos inalienáveis </a:t>
            </a:r>
            <a:r>
              <a:rPr lang="pt-BR" dirty="0" smtClean="0"/>
              <a:t>- sem </a:t>
            </a:r>
            <a:r>
              <a:rPr lang="pt-BR" dirty="0"/>
              <a:t>direito à residência, sem direito a trabalhar;</a:t>
            </a:r>
          </a:p>
          <a:p>
            <a:pPr fontAlgn="base"/>
            <a:r>
              <a:rPr lang="pt-BR" dirty="0"/>
              <a:t>Não dispunham de governo que os protegesse;</a:t>
            </a:r>
          </a:p>
          <a:p>
            <a:pPr fontAlgn="base"/>
            <a:r>
              <a:rPr lang="pt-BR" dirty="0"/>
              <a:t>Viviam sob leis de exceção ou sob condições de ausências de </a:t>
            </a:r>
            <a:r>
              <a:rPr lang="pt-BR" dirty="0" smtClean="0"/>
              <a:t>lei. </a:t>
            </a:r>
            <a:r>
              <a:rPr lang="pt-BR" dirty="0"/>
              <a:t>As minorias sem Estado-nação ou eram assimiladas ou </a:t>
            </a:r>
            <a:r>
              <a:rPr lang="pt-BR" dirty="0" smtClean="0"/>
              <a:t>liquidadas</a:t>
            </a:r>
            <a:r>
              <a:rPr lang="pt-BR" dirty="0"/>
              <a:t>;</a:t>
            </a:r>
          </a:p>
          <a:p>
            <a:pPr fontAlgn="base"/>
            <a:r>
              <a:rPr lang="pt-BR" dirty="0" smtClean="0"/>
              <a:t>Viviam </a:t>
            </a:r>
            <a:r>
              <a:rPr lang="pt-BR" dirty="0"/>
              <a:t>em constante transgressão a lei - o crime recuperava certa condição de igualdade.</a:t>
            </a:r>
          </a:p>
        </p:txBody>
      </p:sp>
    </p:spTree>
    <p:extLst>
      <p:ext uri="{BB962C8B-B14F-4D97-AF65-F5344CB8AC3E}">
        <p14:creationId xmlns:p14="http://schemas.microsoft.com/office/powerpoint/2010/main" val="26559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Displaced</a:t>
            </a:r>
            <a:r>
              <a:rPr lang="pt-BR" dirty="0" smtClean="0"/>
              <a:t> Person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60" y="476795"/>
            <a:ext cx="6015446" cy="6015446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smtClean="0"/>
              <a:t>Expressão </a:t>
            </a:r>
            <a:r>
              <a:rPr lang="pt-BR" dirty="0"/>
              <a:t>inventada para liquidar o problema ignorando que ele </a:t>
            </a:r>
            <a:r>
              <a:rPr lang="pt-BR" dirty="0" smtClean="0"/>
              <a:t>existe.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8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dois paradoxos dos Direitos Humanos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sz="2800" b="1" dirty="0"/>
              <a:t>O Estado só garante esses direitos aos cidadãos </a:t>
            </a:r>
            <a:r>
              <a:rPr lang="pt-BR" sz="2800" b="1" dirty="0" smtClean="0"/>
              <a:t>nacionais</a:t>
            </a:r>
            <a:r>
              <a:rPr lang="pt-BR" sz="2800" b="1" dirty="0"/>
              <a:t> </a:t>
            </a:r>
            <a:endParaRPr lang="pt-BR" sz="2800" b="1" dirty="0" smtClean="0"/>
          </a:p>
          <a:p>
            <a:pPr marL="0" indent="0" fontAlgn="base">
              <a:buNone/>
            </a:pPr>
            <a:r>
              <a:rPr lang="pt-BR" dirty="0" smtClean="0"/>
              <a:t>Povos </a:t>
            </a:r>
            <a:r>
              <a:rPr lang="pt-BR" dirty="0"/>
              <a:t>privados de seus governos não </a:t>
            </a:r>
            <a:r>
              <a:rPr lang="pt-BR" dirty="0" err="1"/>
              <a:t>usufruiam</a:t>
            </a:r>
            <a:r>
              <a:rPr lang="pt-BR" dirty="0"/>
              <a:t> dos direitos humanos. </a:t>
            </a:r>
          </a:p>
          <a:p>
            <a:pPr fontAlgn="base"/>
            <a:r>
              <a:rPr lang="pt-BR" sz="2800" b="1" dirty="0"/>
              <a:t>O homem como fonte dos direitos </a:t>
            </a:r>
            <a:r>
              <a:rPr lang="pt-BR" sz="2800" b="1" dirty="0" smtClean="0"/>
              <a:t>humanos</a:t>
            </a:r>
            <a:endParaRPr lang="pt-BR" sz="2800" b="1" dirty="0"/>
          </a:p>
          <a:p>
            <a:pPr marL="0" indent="0">
              <a:buNone/>
            </a:pPr>
            <a:r>
              <a:rPr lang="pt-BR" dirty="0"/>
              <a:t>A perda dos direitos humanos coincide com o instante em que a pessoa se torna um ser humano em geral.  </a:t>
            </a:r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72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Paradoxo 1: Estado x Nação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1" y="328680"/>
            <a:ext cx="6257109" cy="6257109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Funções e interesses do Estado e da nação se opõem;</a:t>
            </a:r>
          </a:p>
          <a:p>
            <a:r>
              <a:rPr lang="pt-BR" dirty="0"/>
              <a:t>Formação do Estado nacional: conquista do Estado pela nação;</a:t>
            </a:r>
          </a:p>
          <a:p>
            <a:r>
              <a:rPr lang="pt-BR" dirty="0"/>
              <a:t>Consequência: própria destruição da estrutura do Estado-nação</a:t>
            </a:r>
            <a:r>
              <a:rPr lang="pt-BR" dirty="0" smtClean="0"/>
              <a:t>. Estado transforma-se de instrumento de lei em instrumento da nação.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7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0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Paradoxo 2</a:t>
            </a:r>
            <a:r>
              <a:rPr lang="pt-BR" dirty="0" smtClean="0"/>
              <a:t>: Homem como fonte da lei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Por serem inalienáveis, irredutíveis e </a:t>
            </a:r>
            <a:r>
              <a:rPr lang="pt-BR" dirty="0" err="1"/>
              <a:t>indeduzíveis</a:t>
            </a:r>
            <a:r>
              <a:rPr lang="pt-BR" dirty="0"/>
              <a:t>, não invocava autoridade para </a:t>
            </a:r>
            <a:r>
              <a:rPr lang="pt-BR" dirty="0" smtClean="0"/>
              <a:t>recebê-los.</a:t>
            </a:r>
          </a:p>
          <a:p>
            <a:r>
              <a:rPr lang="pt-BR" dirty="0" smtClean="0"/>
              <a:t>Nenhuma lei especial seria necessária para protegê-los, pois se supunha que todas as leis se baseavam neles.</a:t>
            </a:r>
          </a:p>
          <a:p>
            <a:r>
              <a:rPr lang="pt-BR" dirty="0" smtClean="0"/>
              <a:t>A Declaração se referia a um ser humano “abstrato”, que não existia em parte alguma. 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60" y="568234"/>
            <a:ext cx="5897880" cy="5897880"/>
          </a:xfrm>
        </p:spPr>
      </p:pic>
    </p:spTree>
    <p:extLst>
      <p:ext uri="{BB962C8B-B14F-4D97-AF65-F5344CB8AC3E}">
        <p14:creationId xmlns:p14="http://schemas.microsoft.com/office/powerpoint/2010/main" val="14027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Quais os problemas dos direitos humanos, afinal?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 smtClean="0"/>
              <a:t>Foram proclamados </a:t>
            </a:r>
            <a:r>
              <a:rPr lang="pt-BR" dirty="0"/>
              <a:t>independentes da história e dos privilégios;</a:t>
            </a:r>
          </a:p>
          <a:p>
            <a:pPr fontAlgn="base"/>
            <a:r>
              <a:rPr lang="pt-BR" dirty="0"/>
              <a:t>Direitos históricos foram tidos como direitos naturais;</a:t>
            </a:r>
          </a:p>
          <a:p>
            <a:pPr fontAlgn="base"/>
            <a:r>
              <a:rPr lang="pt-BR" dirty="0"/>
              <a:t>Crença em certa natureza do homem;</a:t>
            </a:r>
          </a:p>
          <a:p>
            <a:pPr fontAlgn="base"/>
            <a:r>
              <a:rPr lang="pt-BR" dirty="0"/>
              <a:t>Ausência de esfera superior às nações para garantir esses </a:t>
            </a:r>
            <a:r>
              <a:rPr lang="pt-BR" dirty="0" smtClean="0"/>
              <a:t>direitos;</a:t>
            </a:r>
            <a:endParaRPr lang="pt-BR" dirty="0"/>
          </a:p>
          <a:p>
            <a:pPr fontAlgn="base"/>
            <a:r>
              <a:rPr lang="pt-BR" dirty="0"/>
              <a:t>Quando um ser humano perde seu status político, perde todas as qualidades que possibilitam aos outros tratá-lo como </a:t>
            </a:r>
            <a:r>
              <a:rPr lang="pt-BR" dirty="0" smtClean="0"/>
              <a:t>semelhante.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58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177" y="2109652"/>
            <a:ext cx="9601200" cy="1485900"/>
          </a:xfrm>
        </p:spPr>
        <p:txBody>
          <a:bodyPr>
            <a:noAutofit/>
          </a:bodyPr>
          <a:lstStyle/>
          <a:p>
            <a:r>
              <a:rPr lang="pt-BR" sz="6000" dirty="0" smtClean="0"/>
              <a:t>Direito a ter direitos: </a:t>
            </a:r>
            <a:br>
              <a:rPr lang="pt-BR" sz="6000" dirty="0" smtClean="0"/>
            </a:br>
            <a:r>
              <a:rPr lang="pt-BR" sz="4000" dirty="0" smtClean="0"/>
              <a:t>ou temos o direito de pertencer a uma comunidade política ou não há possibilidade de direitos humanos.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14527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Quem foi Hannah Arendt?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7" y="2286000"/>
            <a:ext cx="4205166" cy="3581400"/>
          </a:xfrm>
        </p:spPr>
      </p:pic>
    </p:spTree>
    <p:extLst>
      <p:ext uri="{BB962C8B-B14F-4D97-AF65-F5344CB8AC3E}">
        <p14:creationId xmlns:p14="http://schemas.microsoft.com/office/powerpoint/2010/main" val="392239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Questão Judaica e o Iluminismo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 Iluminismo, a Questão Judaica e o Antissemitismo – Escritos Judaicos, </a:t>
            </a:r>
            <a:r>
              <a:rPr lang="pt-BR" dirty="0" smtClean="0"/>
              <a:t>1930;</a:t>
            </a:r>
            <a:endParaRPr lang="pt-BR" dirty="0" smtClean="0"/>
          </a:p>
          <a:p>
            <a:r>
              <a:rPr lang="pt-BR" dirty="0" smtClean="0"/>
              <a:t>História da emancipação dos judeus na Europa: história de uma emancipação condicionada à capacidade de se pagar por ela;</a:t>
            </a:r>
          </a:p>
          <a:p>
            <a:r>
              <a:rPr lang="pt-BR" dirty="0" smtClean="0"/>
              <a:t>Fragilidade desta emancipação revelou que privilégios não são direitos e riqueza não gera poder;</a:t>
            </a:r>
          </a:p>
          <a:p>
            <a:r>
              <a:rPr lang="pt-BR" dirty="0" smtClean="0"/>
              <a:t>1869: emancipação alcança todos os judeus da Europa;</a:t>
            </a:r>
          </a:p>
          <a:p>
            <a:r>
              <a:rPr lang="pt-BR" dirty="0" smtClean="0"/>
              <a:t>1930: “as </a:t>
            </a:r>
            <a:r>
              <a:rPr lang="pt-BR" dirty="0"/>
              <a:t>únicas pessoas na Alemanha que gozam de direitos civis e legais são aquelas que podem provar que nenhum de seus avós eram judeus”. </a:t>
            </a: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71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Formação dos Estados-nação europeus no séc. XVIII e o papel dos judeus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946912603"/>
              </p:ext>
            </p:extLst>
          </p:nvPr>
        </p:nvGraphicFramePr>
        <p:xfrm>
          <a:off x="2662516" y="2171700"/>
          <a:ext cx="6765579" cy="414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4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529046"/>
            <a:ext cx="5886926" cy="58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23900" y="809897"/>
            <a:ext cx="3855720" cy="5057503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Dos judeus da corte aos banqueiros judeus; dos privilégios </a:t>
            </a:r>
            <a:r>
              <a:rPr lang="pt-BR" sz="2400" dirty="0" smtClean="0"/>
              <a:t>concedidos aos </a:t>
            </a:r>
            <a:r>
              <a:rPr lang="pt-BR" sz="2400" dirty="0"/>
              <a:t>judeus individualizados às camadas de judeus ricos:</a:t>
            </a:r>
          </a:p>
          <a:p>
            <a:r>
              <a:rPr lang="pt-BR" sz="2400" dirty="0"/>
              <a:t>Judeus descobrem que os direitos humanos estavam à venda, ou seja, eram concedidos de acordo com a capacidade de cada judeu prestar um serviço ao Estad</a:t>
            </a:r>
            <a:r>
              <a:rPr lang="pt-BR" sz="2000" dirty="0"/>
              <a:t>o.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4" y="685800"/>
            <a:ext cx="5175250" cy="5175250"/>
          </a:xfrm>
        </p:spPr>
      </p:pic>
    </p:spTree>
    <p:extLst>
      <p:ext uri="{BB962C8B-B14F-4D97-AF65-F5344CB8AC3E}">
        <p14:creationId xmlns:p14="http://schemas.microsoft.com/office/powerpoint/2010/main" val="18077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23900" y="685800"/>
            <a:ext cx="3855720" cy="5181600"/>
          </a:xfrm>
        </p:spPr>
        <p:txBody>
          <a:bodyPr>
            <a:normAutofit/>
          </a:bodyPr>
          <a:lstStyle/>
          <a:p>
            <a:r>
              <a:rPr lang="pt-BR" sz="2400" dirty="0"/>
              <a:t>A emancipação concedida pelo Estado condicionada à participação econômica dos judeus em seus negócios </a:t>
            </a:r>
            <a:r>
              <a:rPr lang="pt-BR" sz="2400" dirty="0" smtClean="0"/>
              <a:t>apresenta dois problemas que evidenciam a fragilidade de direitos repousarem em condições econômicas.</a:t>
            </a:r>
            <a:endParaRPr lang="pt-BR" sz="2400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4" y="685800"/>
            <a:ext cx="5175250" cy="5175250"/>
          </a:xfrm>
        </p:spPr>
      </p:pic>
    </p:spTree>
    <p:extLst>
      <p:ext uri="{BB962C8B-B14F-4D97-AF65-F5344CB8AC3E}">
        <p14:creationId xmlns:p14="http://schemas.microsoft.com/office/powerpoint/2010/main" val="20765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noção política emerge da crítica?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sz="2400" dirty="0" smtClean="0"/>
              <a:t>Igualdade.</a:t>
            </a:r>
            <a:endParaRPr lang="pt-BR" sz="2400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96" y="685800"/>
            <a:ext cx="5767251" cy="5767251"/>
          </a:xfrm>
        </p:spPr>
      </p:pic>
    </p:spTree>
    <p:extLst>
      <p:ext uri="{BB962C8B-B14F-4D97-AF65-F5344CB8AC3E}">
        <p14:creationId xmlns:p14="http://schemas.microsoft.com/office/powerpoint/2010/main" val="8560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noção política emerge da crítica?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7" y="509269"/>
            <a:ext cx="6104957" cy="610495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Ação e participação política.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86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Obrigada!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Nádia Junqueira Ribeiro</a:t>
            </a:r>
          </a:p>
          <a:p>
            <a:pPr marL="0" indent="0" algn="ctr">
              <a:buNone/>
            </a:pPr>
            <a:r>
              <a:rPr lang="pt-BR" dirty="0" smtClean="0"/>
              <a:t>nadiajr@hotmail.com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01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Origens do Totalitarismo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smtClean="0"/>
              <a:t>Publicado em 1951</a:t>
            </a:r>
            <a:endParaRPr lang="pt-BR" dirty="0"/>
          </a:p>
        </p:txBody>
      </p:sp>
      <p:pic>
        <p:nvPicPr>
          <p:cNvPr id="1026" name="Picture 2" descr="The Origins of Totalitarianism (Harvest Book Book 244) (English Edition) por [Hannah Arendt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49" y="1104900"/>
            <a:ext cx="31623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6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Condição Humana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smtClean="0"/>
              <a:t>Publicado em 1958</a:t>
            </a:r>
            <a:endParaRPr lang="pt-BR" dirty="0"/>
          </a:p>
        </p:txBody>
      </p:sp>
      <p:pic>
        <p:nvPicPr>
          <p:cNvPr id="2050" name="Picture 2" descr="The Human Condition: Second Edition (English Edition) por [Hannah Arendt, Danielle Allen, Margaret Canova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47" y="1271552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65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Escritos Judaicos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smtClean="0"/>
              <a:t>Textos de 1930 a 1960</a:t>
            </a:r>
          </a:p>
          <a:p>
            <a:r>
              <a:rPr lang="pt-BR" dirty="0" smtClean="0"/>
              <a:t>Publicados conjuntamente em 2008</a:t>
            </a:r>
            <a:endParaRPr lang="pt-BR" dirty="0"/>
          </a:p>
        </p:txBody>
      </p:sp>
      <p:pic>
        <p:nvPicPr>
          <p:cNvPr id="3074" name="Picture 2" descr="The Jewish Writings | Amazon.com.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64" y="1052511"/>
            <a:ext cx="31242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8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Percurso da aula: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Trabalho e obra: por que é importante conhecer a vida de Hannah Arendt para entender sua teoria?</a:t>
            </a:r>
          </a:p>
          <a:p>
            <a:r>
              <a:rPr lang="pt-BR" dirty="0" smtClean="0"/>
              <a:t>Os Direitos Humanos e os paradoxos que emergem no século XXI;</a:t>
            </a:r>
          </a:p>
          <a:p>
            <a:r>
              <a:rPr lang="pt-BR" dirty="0" smtClean="0"/>
              <a:t>O Iluminismo e a Questão Judaica: o preço a se pagar pelos direitos humanos;</a:t>
            </a:r>
          </a:p>
          <a:p>
            <a:r>
              <a:rPr lang="pt-BR" dirty="0" smtClean="0"/>
              <a:t>Qual política emerge da crítica? O que é inegociável na política </a:t>
            </a:r>
            <a:r>
              <a:rPr lang="pt-BR" dirty="0" err="1" smtClean="0"/>
              <a:t>arendtiana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43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Quem é você? Uma judia!</a:t>
            </a:r>
            <a:endParaRPr lang="pt-BR" dirty="0"/>
          </a:p>
        </p:txBody>
      </p:sp>
      <p:pic>
        <p:nvPicPr>
          <p:cNvPr id="4" name="PG8BYwv9IB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94114" y="1670276"/>
            <a:ext cx="8712926" cy="49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nascem os direitos humanos?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Revolução Francesa: Declaração dos Direitos do Homem e Revolução Americana: Bill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Rights</a:t>
            </a:r>
            <a:r>
              <a:rPr lang="pt-BR" dirty="0" smtClean="0"/>
              <a:t>;</a:t>
            </a:r>
          </a:p>
          <a:p>
            <a:r>
              <a:rPr lang="pt-BR" dirty="0" smtClean="0"/>
              <a:t>A Revolução Francesa afirmou que todos os homens são </a:t>
            </a:r>
            <a:r>
              <a:rPr lang="pt-BR" dirty="0" smtClean="0"/>
              <a:t>iguais</a:t>
            </a:r>
            <a:r>
              <a:rPr lang="pt-BR" dirty="0"/>
              <a:t>;</a:t>
            </a:r>
            <a:r>
              <a:rPr lang="pt-BR" dirty="0" smtClean="0"/>
              <a:t> </a:t>
            </a:r>
            <a:endParaRPr lang="pt-BR" dirty="0" smtClean="0"/>
          </a:p>
          <a:p>
            <a:r>
              <a:rPr lang="pt-BR" dirty="0" smtClean="0"/>
              <a:t>O </a:t>
            </a:r>
            <a:r>
              <a:rPr lang="pt-BR" dirty="0"/>
              <a:t>Homem e não “o comando de Deus nem os costumes da história seria a fonte da Lei</a:t>
            </a:r>
            <a:r>
              <a:rPr lang="pt-BR" dirty="0" smtClean="0"/>
              <a:t>”;</a:t>
            </a:r>
          </a:p>
          <a:p>
            <a:r>
              <a:rPr lang="pt-BR" dirty="0" smtClean="0"/>
              <a:t>Afirmação da dignidade humana: qualquer indivíduo passa a ser portador de direitos inalienáveis; </a:t>
            </a:r>
            <a:endParaRPr lang="pt-BR" dirty="0" smtClean="0"/>
          </a:p>
          <a:p>
            <a:r>
              <a:rPr lang="pt-BR" dirty="0" smtClean="0"/>
              <a:t>Não </a:t>
            </a:r>
            <a:r>
              <a:rPr lang="pt-BR" dirty="0"/>
              <a:t>eram derivados de nenhum outro direito ou lei, mas tinham no homem a sua fonte, origem e </a:t>
            </a:r>
            <a:r>
              <a:rPr lang="pt-BR" dirty="0" smtClean="0"/>
              <a:t>fim.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95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perplexidades dos Direitos Humanos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35" y="346164"/>
            <a:ext cx="6111307" cy="6111307"/>
          </a:xfrm>
        </p:spPr>
      </p:pic>
    </p:spTree>
    <p:extLst>
      <p:ext uri="{BB962C8B-B14F-4D97-AF65-F5344CB8AC3E}">
        <p14:creationId xmlns:p14="http://schemas.microsoft.com/office/powerpoint/2010/main" val="19842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TM10001105[[fn=Cortar]]</Template>
  <TotalTime>5422</TotalTime>
  <Words>738</Words>
  <Application>Microsoft Office PowerPoint</Application>
  <PresentationFormat>Widescreen</PresentationFormat>
  <Paragraphs>85</Paragraphs>
  <Slides>28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0" baseType="lpstr">
      <vt:lpstr>Franklin Gothic Book</vt:lpstr>
      <vt:lpstr>Crop</vt:lpstr>
      <vt:lpstr>O direito a ter direitos</vt:lpstr>
      <vt:lpstr>Quem foi Hannah Arendt?</vt:lpstr>
      <vt:lpstr>Origens do Totalitarismo</vt:lpstr>
      <vt:lpstr>A Condição Humana</vt:lpstr>
      <vt:lpstr>Escritos Judaicos</vt:lpstr>
      <vt:lpstr>Percurso da aula:</vt:lpstr>
      <vt:lpstr>Quem é você? Uma judia!</vt:lpstr>
      <vt:lpstr>Como nascem os direitos humanos?</vt:lpstr>
      <vt:lpstr>As perplexidades dos Direitos Humanos</vt:lpstr>
      <vt:lpstr>Pano de Fundo Histórico</vt:lpstr>
      <vt:lpstr>Apátridas e minorias</vt:lpstr>
      <vt:lpstr>Displaced Person</vt:lpstr>
      <vt:lpstr>Os dois paradoxos dos Direitos Humanos</vt:lpstr>
      <vt:lpstr>Paradoxo 1: Estado x Nação</vt:lpstr>
      <vt:lpstr>Apresentação do PowerPoint</vt:lpstr>
      <vt:lpstr>Paradoxo 2: Homem como fonte da lei</vt:lpstr>
      <vt:lpstr>Quais os problemas dos direitos humanos, afinal?</vt:lpstr>
      <vt:lpstr>Apresentação do PowerPoint</vt:lpstr>
      <vt:lpstr>Direito a ter direitos:  ou temos o direito de pertencer a uma comunidade política ou não há possibilidade de direitos humanos.</vt:lpstr>
      <vt:lpstr>A Questão Judaica e o Iluminismo</vt:lpstr>
      <vt:lpstr>Formação dos Estados-nação europeus no séc. XVIII e o papel dos judeus</vt:lpstr>
      <vt:lpstr>Apresentação do PowerPoint</vt:lpstr>
      <vt:lpstr>Apresentação do PowerPoint</vt:lpstr>
      <vt:lpstr>Apresentação do PowerPoint</vt:lpstr>
      <vt:lpstr>Qual noção política emerge da crítica?</vt:lpstr>
      <vt:lpstr>Apresentação do PowerPoint</vt:lpstr>
      <vt:lpstr>Qual noção política emerge da crítica?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direito a ter direitos</dc:title>
  <dc:creator>Nadia</dc:creator>
  <cp:lastModifiedBy>Nadia</cp:lastModifiedBy>
  <cp:revision>46</cp:revision>
  <dcterms:created xsi:type="dcterms:W3CDTF">2021-03-15T19:02:39Z</dcterms:created>
  <dcterms:modified xsi:type="dcterms:W3CDTF">2021-04-12T12:20:36Z</dcterms:modified>
</cp:coreProperties>
</file>