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Alexandria Bold" charset="1" panose="00000000000000000000"/>
      <p:regular r:id="rId26"/>
    </p:embeddedFont>
    <p:embeddedFont>
      <p:font typeface="Montserrat Semi-Bold" charset="1" panose="00000700000000000000"/>
      <p:regular r:id="rId27"/>
    </p:embeddedFont>
    <p:embeddedFont>
      <p:font typeface="Montserrat" charset="1" panose="00000500000000000000"/>
      <p:regular r:id="rId28"/>
    </p:embeddedFont>
    <p:embeddedFont>
      <p:font typeface="Alexandria Semi-Bold" charset="1" panose="00000000000000000000"/>
      <p:regular r:id="rId29"/>
    </p:embeddedFont>
    <p:embeddedFont>
      <p:font typeface="Open Sans" charset="1" panose="020B0606030504020204"/>
      <p:regular r:id="rId30"/>
    </p:embeddedFont>
    <p:embeddedFont>
      <p:font typeface="Open Sans Bold" charset="1" panose="020B0806030504020204"/>
      <p:regular r:id="rId31"/>
    </p:embeddedFont>
    <p:embeddedFont>
      <p:font typeface="Alexandria Heavy" charset="1" panose="00000000000000000000"/>
      <p:regular r:id="rId32"/>
    </p:embeddedFont>
    <p:embeddedFont>
      <p:font typeface="Alexandria" charset="1" panose="00000000000000000000"/>
      <p:regular r:id="rId33"/>
    </p:embeddedFont>
    <p:embeddedFont>
      <p:font typeface="Alexandria Light" charset="1" panose="0000000000000000000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20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svg" Type="http://schemas.openxmlformats.org/officeDocument/2006/relationships/image"/><Relationship Id="rId4" Target="../media/image28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30.svg" Type="http://schemas.openxmlformats.org/officeDocument/2006/relationships/image"/><Relationship Id="rId4" Target="../media/image31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0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34.jpeg" Type="http://schemas.openxmlformats.org/officeDocument/2006/relationships/image"/><Relationship Id="rId6" Target="../media/image35.png" Type="http://schemas.openxmlformats.org/officeDocument/2006/relationships/image"/><Relationship Id="rId7" Target="../media/image36.png" Type="http://schemas.openxmlformats.org/officeDocument/2006/relationships/image"/><Relationship Id="rId8" Target="../media/image37.png" Type="http://schemas.openxmlformats.org/officeDocument/2006/relationships/image"/><Relationship Id="rId9" Target="../media/image3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https://www.techandjustice.bsg.ox.ac.uk/research/brazil" TargetMode="External" Type="http://schemas.openxmlformats.org/officeDocument/2006/relationships/hyperlink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944079" y="-276023"/>
            <a:ext cx="14452060" cy="10839045"/>
            <a:chOff x="0" y="0"/>
            <a:chExt cx="812800" cy="6096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609600"/>
            </a:xfrm>
            <a:custGeom>
              <a:avLst/>
              <a:gdLst/>
              <a:ahLst/>
              <a:cxnLst/>
              <a:rect r="r" b="b" t="t" l="l"/>
              <a:pathLst>
                <a:path h="609600" w="8128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>
                <a:alphaModFix amt="85000"/>
              </a:blip>
              <a:stretch>
                <a:fillRect l="0" t="0" r="-12464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true" flipV="false" rot="0">
            <a:off x="-1672993" y="2353956"/>
            <a:ext cx="8619119" cy="8509421"/>
          </a:xfrm>
          <a:custGeom>
            <a:avLst/>
            <a:gdLst/>
            <a:ahLst/>
            <a:cxnLst/>
            <a:rect r="r" b="b" t="t" l="l"/>
            <a:pathLst>
              <a:path h="8509421" w="8619119">
                <a:moveTo>
                  <a:pt x="8619119" y="0"/>
                </a:moveTo>
                <a:lnTo>
                  <a:pt x="0" y="0"/>
                </a:lnTo>
                <a:lnTo>
                  <a:pt x="0" y="8509421"/>
                </a:lnTo>
                <a:lnTo>
                  <a:pt x="8619119" y="8509421"/>
                </a:lnTo>
                <a:lnTo>
                  <a:pt x="8619119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3588282" y="2353956"/>
            <a:ext cx="8619119" cy="8509421"/>
          </a:xfrm>
          <a:custGeom>
            <a:avLst/>
            <a:gdLst/>
            <a:ahLst/>
            <a:cxnLst/>
            <a:rect r="r" b="b" t="t" l="l"/>
            <a:pathLst>
              <a:path h="8509421" w="8619119">
                <a:moveTo>
                  <a:pt x="8619119" y="0"/>
                </a:moveTo>
                <a:lnTo>
                  <a:pt x="0" y="0"/>
                </a:lnTo>
                <a:lnTo>
                  <a:pt x="0" y="8509421"/>
                </a:lnTo>
                <a:lnTo>
                  <a:pt x="8619119" y="8509421"/>
                </a:lnTo>
                <a:lnTo>
                  <a:pt x="8619119" y="0"/>
                </a:lnTo>
                <a:close/>
              </a:path>
            </a:pathLst>
          </a:custGeom>
          <a:blipFill>
            <a:blip r:embed="rId5">
              <a:alphaModFix amt="7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7679826" y="-276023"/>
            <a:ext cx="608174" cy="11471001"/>
            <a:chOff x="0" y="0"/>
            <a:chExt cx="160178" cy="302116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60178" cy="3021169"/>
            </a:xfrm>
            <a:custGeom>
              <a:avLst/>
              <a:gdLst/>
              <a:ahLst/>
              <a:cxnLst/>
              <a:rect r="r" b="b" t="t" l="l"/>
              <a:pathLst>
                <a:path h="3021169" w="160178">
                  <a:moveTo>
                    <a:pt x="0" y="0"/>
                  </a:moveTo>
                  <a:lnTo>
                    <a:pt x="160178" y="0"/>
                  </a:lnTo>
                  <a:lnTo>
                    <a:pt x="160178" y="3021169"/>
                  </a:lnTo>
                  <a:lnTo>
                    <a:pt x="0" y="3021169"/>
                  </a:lnTo>
                  <a:close/>
                </a:path>
              </a:pathLst>
            </a:custGeom>
            <a:solidFill>
              <a:srgbClr val="33335B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60178" cy="30592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9765095" y="341279"/>
            <a:ext cx="6657616" cy="2196502"/>
          </a:xfrm>
          <a:custGeom>
            <a:avLst/>
            <a:gdLst/>
            <a:ahLst/>
            <a:cxnLst/>
            <a:rect r="r" b="b" t="t" l="l"/>
            <a:pathLst>
              <a:path h="2196502" w="6657616">
                <a:moveTo>
                  <a:pt x="0" y="0"/>
                </a:moveTo>
                <a:lnTo>
                  <a:pt x="6657616" y="0"/>
                </a:lnTo>
                <a:lnTo>
                  <a:pt x="6657616" y="2196503"/>
                </a:lnTo>
                <a:lnTo>
                  <a:pt x="0" y="21965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507981" y="4112335"/>
            <a:ext cx="7914730" cy="166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b="true" sz="3200">
                <a:solidFill>
                  <a:srgbClr val="7C7B7B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INTELIGÊNCIA ARTIFICIAL: PROJETOS NO MINISTÉRIO PÚBLICO E REGULAÇÃO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41568"/>
            <a:ext cx="19011447" cy="1510295"/>
            <a:chOff x="0" y="0"/>
            <a:chExt cx="2945371" cy="23398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945371" cy="233984"/>
            </a:xfrm>
            <a:custGeom>
              <a:avLst/>
              <a:gdLst/>
              <a:ahLst/>
              <a:cxnLst/>
              <a:rect r="r" b="b" t="t" l="l"/>
              <a:pathLst>
                <a:path h="233984" w="2945371">
                  <a:moveTo>
                    <a:pt x="0" y="0"/>
                  </a:moveTo>
                  <a:lnTo>
                    <a:pt x="2945371" y="0"/>
                  </a:lnTo>
                  <a:lnTo>
                    <a:pt x="2945371" y="233984"/>
                  </a:lnTo>
                  <a:lnTo>
                    <a:pt x="0" y="233984"/>
                  </a:lnTo>
                  <a:close/>
                </a:path>
              </a:pathLst>
            </a:custGeom>
            <a:blipFill>
              <a:blip r:embed="rId2"/>
              <a:stretch>
                <a:fillRect l="0" t="-532693" r="0" b="-20676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true" rot="0">
            <a:off x="13971961" y="-592000"/>
            <a:ext cx="4398771" cy="4342786"/>
          </a:xfrm>
          <a:custGeom>
            <a:avLst/>
            <a:gdLst/>
            <a:ahLst/>
            <a:cxnLst/>
            <a:rect r="r" b="b" t="t" l="l"/>
            <a:pathLst>
              <a:path h="4342786" w="4398771">
                <a:moveTo>
                  <a:pt x="0" y="4342786"/>
                </a:moveTo>
                <a:lnTo>
                  <a:pt x="4398771" y="4342786"/>
                </a:lnTo>
                <a:lnTo>
                  <a:pt x="4398771" y="0"/>
                </a:lnTo>
                <a:lnTo>
                  <a:pt x="0" y="0"/>
                </a:lnTo>
                <a:lnTo>
                  <a:pt x="0" y="4342786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5400000">
            <a:off x="8856013" y="822813"/>
            <a:ext cx="575974" cy="18288000"/>
            <a:chOff x="0" y="0"/>
            <a:chExt cx="151697" cy="481659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1697" cy="4816592"/>
            </a:xfrm>
            <a:custGeom>
              <a:avLst/>
              <a:gdLst/>
              <a:ahLst/>
              <a:cxnLst/>
              <a:rect r="r" b="b" t="t" l="l"/>
              <a:pathLst>
                <a:path h="4816592" w="151697">
                  <a:moveTo>
                    <a:pt x="0" y="0"/>
                  </a:moveTo>
                  <a:lnTo>
                    <a:pt x="151697" y="0"/>
                  </a:lnTo>
                  <a:lnTo>
                    <a:pt x="151697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4975A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51697" cy="48546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245148" y="2487748"/>
            <a:ext cx="16751223" cy="5587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933"/>
              </a:lnSpc>
            </a:pPr>
            <a:r>
              <a:rPr lang="en-US" b="true" sz="3524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3.3. ANPP Inteligente (MPCE) – Assistente e Secretário de Acordo:</a:t>
            </a:r>
            <a:r>
              <a:rPr lang="en-US" b="true" sz="3524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 </a:t>
            </a:r>
            <a:r>
              <a:rPr lang="en-US" sz="3524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Identifica requisitos legais para o ANPP; acesso a banco de dados públicos (CAGED, SRF, CadÚnico, DETRAN, RGI, Execução Fiscal), elaboração  automática de proposta de acordo; notificação eletrônica com link de videoconferência; geração de ata; e protocolização para homologação judicial.</a:t>
            </a:r>
          </a:p>
          <a:p>
            <a:pPr algn="just">
              <a:lnSpc>
                <a:spcPts val="4933"/>
              </a:lnSpc>
            </a:pPr>
          </a:p>
          <a:p>
            <a:pPr algn="just">
              <a:lnSpc>
                <a:spcPts val="4933"/>
              </a:lnSpc>
            </a:pPr>
          </a:p>
          <a:p>
            <a:pPr algn="just">
              <a:lnSpc>
                <a:spcPts val="4933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41568"/>
            <a:ext cx="19011447" cy="1510295"/>
            <a:chOff x="0" y="0"/>
            <a:chExt cx="2945371" cy="23398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945371" cy="233984"/>
            </a:xfrm>
            <a:custGeom>
              <a:avLst/>
              <a:gdLst/>
              <a:ahLst/>
              <a:cxnLst/>
              <a:rect r="r" b="b" t="t" l="l"/>
              <a:pathLst>
                <a:path h="233984" w="2945371">
                  <a:moveTo>
                    <a:pt x="0" y="0"/>
                  </a:moveTo>
                  <a:lnTo>
                    <a:pt x="2945371" y="0"/>
                  </a:lnTo>
                  <a:lnTo>
                    <a:pt x="2945371" y="233984"/>
                  </a:lnTo>
                  <a:lnTo>
                    <a:pt x="0" y="233984"/>
                  </a:lnTo>
                  <a:close/>
                </a:path>
              </a:pathLst>
            </a:custGeom>
            <a:blipFill>
              <a:blip r:embed="rId2"/>
              <a:stretch>
                <a:fillRect l="0" t="-532693" r="0" b="-20676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true" rot="0">
            <a:off x="13971961" y="-592000"/>
            <a:ext cx="4398771" cy="4342786"/>
          </a:xfrm>
          <a:custGeom>
            <a:avLst/>
            <a:gdLst/>
            <a:ahLst/>
            <a:cxnLst/>
            <a:rect r="r" b="b" t="t" l="l"/>
            <a:pathLst>
              <a:path h="4342786" w="4398771">
                <a:moveTo>
                  <a:pt x="0" y="4342786"/>
                </a:moveTo>
                <a:lnTo>
                  <a:pt x="4398771" y="4342786"/>
                </a:lnTo>
                <a:lnTo>
                  <a:pt x="4398771" y="0"/>
                </a:lnTo>
                <a:lnTo>
                  <a:pt x="0" y="0"/>
                </a:lnTo>
                <a:lnTo>
                  <a:pt x="0" y="4342786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5400000">
            <a:off x="8856013" y="822813"/>
            <a:ext cx="575974" cy="18288000"/>
            <a:chOff x="0" y="0"/>
            <a:chExt cx="151697" cy="481659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1697" cy="4816592"/>
            </a:xfrm>
            <a:custGeom>
              <a:avLst/>
              <a:gdLst/>
              <a:ahLst/>
              <a:cxnLst/>
              <a:rect r="r" b="b" t="t" l="l"/>
              <a:pathLst>
                <a:path h="4816592" w="151697">
                  <a:moveTo>
                    <a:pt x="0" y="0"/>
                  </a:moveTo>
                  <a:lnTo>
                    <a:pt x="151697" y="0"/>
                  </a:lnTo>
                  <a:lnTo>
                    <a:pt x="151697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4975A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51697" cy="48546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361724" y="1845962"/>
            <a:ext cx="16897576" cy="8808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b="true" sz="3399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3.4. Reconhecimento facial por IA</a:t>
            </a: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O algoritmo captura os detalhes, como o tamanho e a distância (1) dos olhos, (2) das sobrancelhas, (3) do nariz, (4) da boca, (5) das narinas e (6) da íris, comparando-os para encontrar ou não uma correspondência.</a:t>
            </a:r>
          </a:p>
          <a:p>
            <a:pPr algn="just"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Desafios éticos: manifestação contra o assassinato de </a:t>
            </a:r>
            <a:r>
              <a:rPr lang="en-US" b="true" sz="3300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G. Floyd</a:t>
            </a:r>
            <a:r>
              <a:rPr lang="en-US" sz="33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 (2020); Pesquisa </a:t>
            </a:r>
            <a:r>
              <a:rPr lang="en-US" b="true" sz="3300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MIT </a:t>
            </a:r>
            <a:r>
              <a:rPr lang="en-US" sz="33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(2018) com 34.7% dos erros de mulheres negras contra 0.8% de homens brancos; Projeto </a:t>
            </a:r>
            <a:r>
              <a:rPr lang="en-US" b="true" sz="3300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Gender Shades</a:t>
            </a:r>
            <a:r>
              <a:rPr lang="en-US" sz="33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 do IBM e Microsoft (2018) com 34%.</a:t>
            </a:r>
          </a:p>
          <a:p>
            <a:pPr algn="just"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PL n° 2.338/2023 do Senador Rodrigo Pacheco: </a:t>
            </a:r>
            <a:r>
              <a:rPr lang="en-US" b="true" sz="3300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investigação </a:t>
            </a:r>
            <a:r>
              <a:rPr lang="en-US" sz="33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criminal com autorização judicial; pessoas </a:t>
            </a:r>
            <a:r>
              <a:rPr lang="en-US" b="true" sz="3300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desaparecidas</a:t>
            </a:r>
            <a:r>
              <a:rPr lang="en-US" sz="33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; </a:t>
            </a:r>
            <a:r>
              <a:rPr lang="en-US" b="true" sz="3300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flagrante </a:t>
            </a:r>
            <a:r>
              <a:rPr lang="en-US" sz="33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delito; e </a:t>
            </a:r>
            <a:r>
              <a:rPr lang="en-US" b="true" sz="3300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captura </a:t>
            </a:r>
            <a:r>
              <a:rPr lang="en-US" sz="33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ou </a:t>
            </a:r>
            <a:r>
              <a:rPr lang="en-US" b="true" sz="3300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medidas restritivas</a:t>
            </a:r>
            <a:r>
              <a:rPr lang="en-US" sz="33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 ordenadas pelo Poder Judiciário</a:t>
            </a:r>
            <a:r>
              <a:rPr lang="en-US" sz="33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. </a:t>
            </a:r>
          </a:p>
          <a:p>
            <a:pPr algn="just" marL="712470" indent="-356235" lvl="1">
              <a:lnSpc>
                <a:spcPts val="4620"/>
              </a:lnSpc>
              <a:buFont typeface="Arial"/>
              <a:buChar char="•"/>
            </a:pPr>
            <a:r>
              <a:rPr lang="en-US" sz="33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No Brasil: </a:t>
            </a:r>
            <a:r>
              <a:rPr lang="en-US" b="true" sz="3300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câmeras</a:t>
            </a:r>
            <a:r>
              <a:rPr lang="en-US" sz="33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 públicas (2023); </a:t>
            </a:r>
            <a:r>
              <a:rPr lang="en-US" b="true" sz="3300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viaturas </a:t>
            </a:r>
            <a:r>
              <a:rPr lang="en-US" sz="33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(2024); </a:t>
            </a:r>
            <a:r>
              <a:rPr lang="en-US" b="true" sz="3300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STJ</a:t>
            </a:r>
            <a:r>
              <a:rPr lang="en-US" sz="33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, RHC n. 203.030-SC (08.04.2025); e ausências de </a:t>
            </a:r>
            <a:r>
              <a:rPr lang="en-US" b="true" sz="3300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parâmetros </a:t>
            </a:r>
            <a:r>
              <a:rPr lang="en-US" sz="33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de eficácia (dados públicos e auditoria independente).</a:t>
            </a:r>
          </a:p>
          <a:p>
            <a:pPr algn="just">
              <a:lnSpc>
                <a:spcPts val="4620"/>
              </a:lnSpc>
            </a:pPr>
            <a:r>
              <a:rPr lang="en-US" sz="33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. </a:t>
            </a:r>
          </a:p>
          <a:p>
            <a:pPr algn="just">
              <a:lnSpc>
                <a:spcPts val="4899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46263" y="-592000"/>
            <a:ext cx="608174" cy="11471001"/>
            <a:chOff x="0" y="0"/>
            <a:chExt cx="160178" cy="302116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0178" cy="3021169"/>
            </a:xfrm>
            <a:custGeom>
              <a:avLst/>
              <a:gdLst/>
              <a:ahLst/>
              <a:cxnLst/>
              <a:rect r="r" b="b" t="t" l="l"/>
              <a:pathLst>
                <a:path h="3021169" w="160178">
                  <a:moveTo>
                    <a:pt x="0" y="0"/>
                  </a:moveTo>
                  <a:lnTo>
                    <a:pt x="160178" y="0"/>
                  </a:lnTo>
                  <a:lnTo>
                    <a:pt x="160178" y="3021169"/>
                  </a:lnTo>
                  <a:lnTo>
                    <a:pt x="0" y="3021169"/>
                  </a:lnTo>
                  <a:close/>
                </a:path>
              </a:pathLst>
            </a:custGeom>
            <a:solidFill>
              <a:srgbClr val="33335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60178" cy="30592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1086607" y="0"/>
            <a:ext cx="9309558" cy="10287000"/>
            <a:chOff x="0" y="0"/>
            <a:chExt cx="2451900" cy="270933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51900" cy="2709333"/>
            </a:xfrm>
            <a:custGeom>
              <a:avLst/>
              <a:gdLst/>
              <a:ahLst/>
              <a:cxnLst/>
              <a:rect r="r" b="b" t="t" l="l"/>
              <a:pathLst>
                <a:path h="2709333" w="2451900">
                  <a:moveTo>
                    <a:pt x="0" y="0"/>
                  </a:moveTo>
                  <a:lnTo>
                    <a:pt x="2451900" y="0"/>
                  </a:lnTo>
                  <a:lnTo>
                    <a:pt x="24519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975A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451900" cy="27474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864975" y="474107"/>
            <a:ext cx="8637120" cy="1674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540"/>
              </a:lnSpc>
            </a:pPr>
            <a:r>
              <a:rPr lang="en-US" b="true" sz="6000">
                <a:solidFill>
                  <a:srgbClr val="4975AF"/>
                </a:solidFill>
                <a:latin typeface="Alexandria Heavy"/>
                <a:ea typeface="Alexandria Heavy"/>
                <a:cs typeface="Alexandria Heavy"/>
                <a:sym typeface="Alexandria Heavy"/>
              </a:rPr>
              <a:t>4. REGULAÇÃO: O AI ACT EUROPEU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18437" y="2428875"/>
            <a:ext cx="9521611" cy="5380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Classifica sistemas de IA por risco: proibidos, de alto risco e de risco limitado.</a:t>
            </a:r>
          </a:p>
          <a:p>
            <a:pPr algn="l">
              <a:lnSpc>
                <a:spcPts val="4759"/>
              </a:lnSpc>
            </a:pPr>
          </a:p>
          <a:p>
            <a:pPr algn="l" marL="734058" indent="-367029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Sistemas proibidos: Violam direitos fundamentais.</a:t>
            </a:r>
          </a:p>
          <a:p>
            <a:pPr algn="l" marL="734058" indent="-367029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Alto risco: IA usada em áreas sensíveis com diversas exigências e salvaguardas.</a:t>
            </a:r>
          </a:p>
          <a:p>
            <a:pPr algn="l" marL="734058" indent="-367029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Risco limitado: Chatbots e assistentes virtuais.</a:t>
            </a:r>
          </a:p>
        </p:txBody>
      </p:sp>
      <p:sp>
        <p:nvSpPr>
          <p:cNvPr name="Freeform 10" id="10"/>
          <p:cNvSpPr/>
          <p:nvPr/>
        </p:nvSpPr>
        <p:spPr>
          <a:xfrm flipH="false" flipV="true" rot="0">
            <a:off x="11086607" y="0"/>
            <a:ext cx="8472564" cy="8364731"/>
          </a:xfrm>
          <a:custGeom>
            <a:avLst/>
            <a:gdLst/>
            <a:ahLst/>
            <a:cxnLst/>
            <a:rect r="r" b="b" t="t" l="l"/>
            <a:pathLst>
              <a:path h="8364731" w="8472564">
                <a:moveTo>
                  <a:pt x="0" y="8364731"/>
                </a:moveTo>
                <a:lnTo>
                  <a:pt x="8472563" y="8364731"/>
                </a:lnTo>
                <a:lnTo>
                  <a:pt x="8472563" y="0"/>
                </a:lnTo>
                <a:lnTo>
                  <a:pt x="0" y="0"/>
                </a:lnTo>
                <a:lnTo>
                  <a:pt x="0" y="8364731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1336515" y="4499322"/>
            <a:ext cx="6672443" cy="5363641"/>
            <a:chOff x="0" y="0"/>
            <a:chExt cx="1540969" cy="123870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540969" cy="1238708"/>
            </a:xfrm>
            <a:custGeom>
              <a:avLst/>
              <a:gdLst/>
              <a:ahLst/>
              <a:cxnLst/>
              <a:rect r="r" b="b" t="t" l="l"/>
              <a:pathLst>
                <a:path h="1238708" w="1540969">
                  <a:moveTo>
                    <a:pt x="0" y="0"/>
                  </a:moveTo>
                  <a:lnTo>
                    <a:pt x="1540969" y="0"/>
                  </a:lnTo>
                  <a:lnTo>
                    <a:pt x="1540969" y="1238708"/>
                  </a:lnTo>
                  <a:lnTo>
                    <a:pt x="0" y="1238708"/>
                  </a:lnTo>
                  <a:close/>
                </a:path>
              </a:pathLst>
            </a:custGeom>
            <a:blipFill>
              <a:blip r:embed="rId4">
                <a:alphaModFix amt="83000"/>
              </a:blip>
              <a:stretch>
                <a:fillRect l="0" t="-3263" r="-5946" b="-28535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679826" y="-592000"/>
            <a:ext cx="608174" cy="11471001"/>
            <a:chOff x="0" y="0"/>
            <a:chExt cx="160178" cy="302116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0178" cy="3021169"/>
            </a:xfrm>
            <a:custGeom>
              <a:avLst/>
              <a:gdLst/>
              <a:ahLst/>
              <a:cxnLst/>
              <a:rect r="r" b="b" t="t" l="l"/>
              <a:pathLst>
                <a:path h="3021169" w="160178">
                  <a:moveTo>
                    <a:pt x="0" y="0"/>
                  </a:moveTo>
                  <a:lnTo>
                    <a:pt x="160178" y="0"/>
                  </a:lnTo>
                  <a:lnTo>
                    <a:pt x="160178" y="3021169"/>
                  </a:lnTo>
                  <a:lnTo>
                    <a:pt x="0" y="3021169"/>
                  </a:lnTo>
                  <a:close/>
                </a:path>
              </a:pathLst>
            </a:custGeom>
            <a:solidFill>
              <a:srgbClr val="33335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60178" cy="30592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321177" y="-241568"/>
            <a:ext cx="3228892" cy="10770135"/>
            <a:chOff x="0" y="0"/>
            <a:chExt cx="500240" cy="166857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00240" cy="1668576"/>
            </a:xfrm>
            <a:custGeom>
              <a:avLst/>
              <a:gdLst/>
              <a:ahLst/>
              <a:cxnLst/>
              <a:rect r="r" b="b" t="t" l="l"/>
              <a:pathLst>
                <a:path h="1668576" w="500240">
                  <a:moveTo>
                    <a:pt x="0" y="0"/>
                  </a:moveTo>
                  <a:lnTo>
                    <a:pt x="500240" y="0"/>
                  </a:lnTo>
                  <a:lnTo>
                    <a:pt x="500240" y="1668576"/>
                  </a:lnTo>
                  <a:lnTo>
                    <a:pt x="0" y="1668576"/>
                  </a:lnTo>
                  <a:close/>
                </a:path>
              </a:pathLst>
            </a:custGeom>
            <a:blipFill>
              <a:blip r:embed="rId2"/>
              <a:stretch>
                <a:fillRect l="-172370" t="0" r="-17237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true" flipV="false" rot="0">
            <a:off x="-3016290" y="3439600"/>
            <a:ext cx="8619119" cy="8509421"/>
          </a:xfrm>
          <a:custGeom>
            <a:avLst/>
            <a:gdLst/>
            <a:ahLst/>
            <a:cxnLst/>
            <a:rect r="r" b="b" t="t" l="l"/>
            <a:pathLst>
              <a:path h="8509421" w="8619119">
                <a:moveTo>
                  <a:pt x="8619119" y="0"/>
                </a:moveTo>
                <a:lnTo>
                  <a:pt x="0" y="0"/>
                </a:lnTo>
                <a:lnTo>
                  <a:pt x="0" y="8509421"/>
                </a:lnTo>
                <a:lnTo>
                  <a:pt x="8619119" y="8509421"/>
                </a:lnTo>
                <a:lnTo>
                  <a:pt x="8619119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833451" y="457200"/>
            <a:ext cx="9356285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4975AF"/>
                </a:solidFill>
                <a:latin typeface="Alexandria Heavy"/>
                <a:ea typeface="Alexandria Heavy"/>
                <a:cs typeface="Alexandria Heavy"/>
                <a:sym typeface="Alexandria Heavy"/>
              </a:rPr>
              <a:t>5. PL 2338/2023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286975" y="1845962"/>
            <a:ext cx="13972325" cy="678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899"/>
              </a:lnSpc>
            </a:pPr>
            <a:r>
              <a:rPr lang="en-US" sz="3499" b="true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Busca</a:t>
            </a:r>
            <a:r>
              <a:rPr lang="en-US" b="true" sz="3499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 criar o marco legal brasileiro para IA. Ele dialoga com o </a:t>
            </a:r>
            <a:r>
              <a:rPr lang="en-US" b="true" sz="3499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AI Act, mas traz especificidades nacionais:</a:t>
            </a:r>
          </a:p>
          <a:p>
            <a:pPr algn="just">
              <a:lnSpc>
                <a:spcPts val="4899"/>
              </a:lnSpc>
            </a:pPr>
          </a:p>
          <a:p>
            <a:pPr algn="just" marL="755649" indent="-377824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Princípios: Centralidade da pessoa humana, respeito aos direitos fundamentais, transparência, explicabilidade, proteção de dados e supervisão humana.</a:t>
            </a:r>
          </a:p>
          <a:p>
            <a:pPr algn="just" marL="755649" indent="-377824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Obrigações: Avaliação preliminar e de impact</a:t>
            </a:r>
            <a:r>
              <a:rPr lang="en-US" sz="3499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o algorítmico, além de vedação a práticas discriminatórias</a:t>
            </a:r>
            <a:r>
              <a:rPr lang="en-US" sz="3499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.</a:t>
            </a:r>
          </a:p>
          <a:p>
            <a:pPr algn="just" marL="755649" indent="-377824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Governança: Criação de órgão regulador, participação da sociedade civil, relatórios públicos e fiscalização contínua.</a:t>
            </a:r>
          </a:p>
          <a:p>
            <a:pPr algn="just">
              <a:lnSpc>
                <a:spcPts val="4899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975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63253"/>
            <a:ext cx="14809484" cy="2095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Alexandria Heavy"/>
                <a:ea typeface="Alexandria Heavy"/>
                <a:cs typeface="Alexandria Heavy"/>
                <a:sym typeface="Alexandria Heavy"/>
              </a:rPr>
              <a:t>6. ARCABOUÇO NORMATIVO DO CNMP: INOVAÇÃO COM SEGURANÇA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304087" y="3132974"/>
            <a:ext cx="14001148" cy="494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Alexandria"/>
                <a:ea typeface="Alexandria"/>
                <a:cs typeface="Alexandria"/>
                <a:sym typeface="Alexandria"/>
              </a:rPr>
              <a:t>Resolução CNMP nº 276/2023: Institui a Política Nacional do MP Digital, obrigando o registro de sistemas de IA no Catálogo de Soluções Digitais, entre outros requisitos.</a:t>
            </a:r>
          </a:p>
          <a:p>
            <a:pPr algn="l">
              <a:lnSpc>
                <a:spcPts val="4900"/>
              </a:lnSpc>
            </a:pPr>
          </a:p>
          <a:p>
            <a:pPr algn="l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FFFFFF"/>
                </a:solidFill>
                <a:latin typeface="Alexandria"/>
                <a:ea typeface="Alexandria"/>
                <a:cs typeface="Alexandria"/>
                <a:sym typeface="Alexandria"/>
              </a:rPr>
              <a:t>Recomendação sobre IA Generativa: Centralidade da pessoa humana, proteção de dados, supervisão humana, transparência e capacitação contínua, além de </a:t>
            </a:r>
            <a:r>
              <a:rPr lang="en-US" b="true" sz="3500">
                <a:solidFill>
                  <a:srgbClr val="FFFFF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sandbox</a:t>
            </a:r>
            <a:r>
              <a:rPr lang="en-US" sz="3500">
                <a:solidFill>
                  <a:srgbClr val="FFFFFF"/>
                </a:solidFill>
                <a:latin typeface="Alexandria"/>
                <a:ea typeface="Alexandria"/>
                <a:cs typeface="Alexandria"/>
                <a:sym typeface="Alexandria"/>
              </a:rPr>
              <a:t>.</a:t>
            </a:r>
          </a:p>
          <a:p>
            <a:pPr algn="l">
              <a:lnSpc>
                <a:spcPts val="4900"/>
              </a:lnSpc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13886581" y="-2652510"/>
            <a:ext cx="8523870" cy="14019983"/>
            <a:chOff x="0" y="0"/>
            <a:chExt cx="3860673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60673" cy="6350000"/>
            </a:xfrm>
            <a:custGeom>
              <a:avLst/>
              <a:gdLst/>
              <a:ahLst/>
              <a:cxnLst/>
              <a:rect r="r" b="b" t="t" l="l"/>
              <a:pathLst>
                <a:path h="6350000" w="3860673">
                  <a:moveTo>
                    <a:pt x="3860673" y="0"/>
                  </a:moveTo>
                  <a:lnTo>
                    <a:pt x="2341753" y="6350000"/>
                  </a:lnTo>
                  <a:lnTo>
                    <a:pt x="0" y="6350000"/>
                  </a:lnTo>
                  <a:lnTo>
                    <a:pt x="1518920" y="0"/>
                  </a:lnTo>
                  <a:lnTo>
                    <a:pt x="3860673" y="0"/>
                  </a:lnTo>
                  <a:close/>
                </a:path>
              </a:pathLst>
            </a:custGeom>
            <a:blipFill>
              <a:blip r:embed="rId2"/>
              <a:stretch>
                <a:fillRect l="-99683" t="0" r="-88244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1528625" y="2858053"/>
            <a:ext cx="8619119" cy="8509421"/>
          </a:xfrm>
          <a:custGeom>
            <a:avLst/>
            <a:gdLst/>
            <a:ahLst/>
            <a:cxnLst/>
            <a:rect r="r" b="b" t="t" l="l"/>
            <a:pathLst>
              <a:path h="8509421" w="8619119">
                <a:moveTo>
                  <a:pt x="0" y="0"/>
                </a:moveTo>
                <a:lnTo>
                  <a:pt x="8619119" y="0"/>
                </a:lnTo>
                <a:lnTo>
                  <a:pt x="8619119" y="8509421"/>
                </a:lnTo>
                <a:lnTo>
                  <a:pt x="0" y="8509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0" y="-592000"/>
            <a:ext cx="608174" cy="11471001"/>
            <a:chOff x="0" y="0"/>
            <a:chExt cx="160178" cy="302116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0178" cy="3021169"/>
            </a:xfrm>
            <a:custGeom>
              <a:avLst/>
              <a:gdLst/>
              <a:ahLst/>
              <a:cxnLst/>
              <a:rect r="r" b="b" t="t" l="l"/>
              <a:pathLst>
                <a:path h="3021169" w="160178">
                  <a:moveTo>
                    <a:pt x="0" y="0"/>
                  </a:moveTo>
                  <a:lnTo>
                    <a:pt x="160178" y="0"/>
                  </a:lnTo>
                  <a:lnTo>
                    <a:pt x="160178" y="3021169"/>
                  </a:lnTo>
                  <a:lnTo>
                    <a:pt x="0" y="3021169"/>
                  </a:lnTo>
                  <a:close/>
                </a:path>
              </a:pathLst>
            </a:custGeom>
            <a:solidFill>
              <a:srgbClr val="33335B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60178" cy="30592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333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679826" y="-592000"/>
            <a:ext cx="608174" cy="11471001"/>
            <a:chOff x="0" y="0"/>
            <a:chExt cx="160178" cy="302116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0178" cy="3021169"/>
            </a:xfrm>
            <a:custGeom>
              <a:avLst/>
              <a:gdLst/>
              <a:ahLst/>
              <a:cxnLst/>
              <a:rect r="r" b="b" t="t" l="l"/>
              <a:pathLst>
                <a:path h="3021169" w="160178">
                  <a:moveTo>
                    <a:pt x="0" y="0"/>
                  </a:moveTo>
                  <a:lnTo>
                    <a:pt x="160178" y="0"/>
                  </a:lnTo>
                  <a:lnTo>
                    <a:pt x="160178" y="3021169"/>
                  </a:lnTo>
                  <a:lnTo>
                    <a:pt x="0" y="3021169"/>
                  </a:lnTo>
                  <a:close/>
                </a:path>
              </a:pathLst>
            </a:custGeom>
            <a:solidFill>
              <a:srgbClr val="FFFBF5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60178" cy="30592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615878" y="3087529"/>
            <a:ext cx="15733392" cy="6675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05"/>
              </a:lnSpc>
            </a:pPr>
            <a:r>
              <a:rPr lang="en-US" b="true" sz="3500" spc="192">
                <a:solidFill>
                  <a:srgbClr val="FFFBF5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A</a:t>
            </a:r>
            <a:r>
              <a:rPr lang="en-US" b="true" sz="3500" spc="192" strike="noStrike" u="none">
                <a:solidFill>
                  <a:srgbClr val="FFFBF5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p</a:t>
            </a:r>
            <a:r>
              <a:rPr lang="en-US" b="true" sz="3500" spc="192" strike="noStrike" u="none">
                <a:solidFill>
                  <a:srgbClr val="FFFBF5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e</a:t>
            </a:r>
            <a:r>
              <a:rPr lang="en-US" b="true" sz="3500" spc="192" strike="noStrike" u="none">
                <a:solidFill>
                  <a:srgbClr val="FFFBF5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s</a:t>
            </a:r>
            <a:r>
              <a:rPr lang="en-US" b="true" sz="3500" spc="192" strike="noStrike" u="none">
                <a:solidFill>
                  <a:srgbClr val="FFFBF5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ar</a:t>
            </a:r>
            <a:r>
              <a:rPr lang="en-US" b="true" sz="3500" spc="192" strike="noStrike" u="none">
                <a:solidFill>
                  <a:srgbClr val="FFFBF5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 dos a</a:t>
            </a:r>
            <a:r>
              <a:rPr lang="en-US" b="true" sz="3500" spc="192" strike="noStrike" u="none">
                <a:solidFill>
                  <a:srgbClr val="FFFBF5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vanços</a:t>
            </a:r>
            <a:r>
              <a:rPr lang="en-US" b="true" sz="3500" spc="192" strike="noStrike" u="none">
                <a:solidFill>
                  <a:srgbClr val="FFFBF5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, </a:t>
            </a:r>
            <a:r>
              <a:rPr lang="en-US" b="true" sz="3500" spc="192" strike="noStrike" u="none">
                <a:solidFill>
                  <a:srgbClr val="FFFBF5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p</a:t>
            </a:r>
            <a:r>
              <a:rPr lang="en-US" b="true" sz="3500" spc="192" strike="noStrike" u="none">
                <a:solidFill>
                  <a:srgbClr val="FFFBF5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e</a:t>
            </a:r>
            <a:r>
              <a:rPr lang="en-US" b="true" sz="3500" spc="192" strike="noStrike" u="none">
                <a:solidFill>
                  <a:srgbClr val="FFFBF5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rsis</a:t>
            </a:r>
            <a:r>
              <a:rPr lang="en-US" b="true" sz="3500" spc="192" strike="noStrike" u="none">
                <a:solidFill>
                  <a:srgbClr val="FFFBF5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te</a:t>
            </a:r>
            <a:r>
              <a:rPr lang="en-US" b="true" sz="3500" spc="192" strike="noStrike" u="none">
                <a:solidFill>
                  <a:srgbClr val="FFFBF5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m</a:t>
            </a:r>
            <a:r>
              <a:rPr lang="en-US" b="true" sz="3500" spc="192" strike="noStrike" u="none">
                <a:solidFill>
                  <a:srgbClr val="FFFBF5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 </a:t>
            </a:r>
            <a:r>
              <a:rPr lang="en-US" b="true" sz="3500" spc="192" strike="noStrike" u="none">
                <a:solidFill>
                  <a:srgbClr val="FFFBF5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des</a:t>
            </a:r>
            <a:r>
              <a:rPr lang="en-US" b="true" sz="3500" spc="192" strike="noStrike" u="none">
                <a:solidFill>
                  <a:srgbClr val="FFFBF5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a</a:t>
            </a:r>
            <a:r>
              <a:rPr lang="en-US" b="true" sz="3500" spc="192" strike="noStrike" u="none">
                <a:solidFill>
                  <a:srgbClr val="FFFBF5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f</a:t>
            </a:r>
            <a:r>
              <a:rPr lang="en-US" b="true" sz="3500" spc="192" strike="noStrike" u="none">
                <a:solidFill>
                  <a:srgbClr val="FFFBF5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i</a:t>
            </a:r>
            <a:r>
              <a:rPr lang="en-US" b="true" sz="3500" spc="192" strike="noStrike" u="none">
                <a:solidFill>
                  <a:srgbClr val="FFFBF5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os:</a:t>
            </a:r>
          </a:p>
          <a:p>
            <a:pPr algn="l">
              <a:lnSpc>
                <a:spcPts val="5705"/>
              </a:lnSpc>
            </a:pPr>
          </a:p>
          <a:p>
            <a:pPr algn="l" marL="690881" indent="-345440" lvl="1">
              <a:lnSpc>
                <a:spcPts val="5216"/>
              </a:lnSpc>
              <a:buFont typeface="Arial"/>
              <a:buChar char="•"/>
            </a:pP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Ex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p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l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ic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abil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i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dade dos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 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a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l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gor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it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mos: Como garant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i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r 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que o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s c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r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i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t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ér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io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s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 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d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a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 dec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i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são a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u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tom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a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tizada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 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p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o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ssa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m 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ser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 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compree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n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d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id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os?</a:t>
            </a:r>
          </a:p>
          <a:p>
            <a:pPr algn="l" marL="690881" indent="-345440" lvl="1">
              <a:lnSpc>
                <a:spcPts val="5216"/>
              </a:lnSpc>
              <a:buFont typeface="Arial"/>
              <a:buChar char="•"/>
            </a:pP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P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r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evenção de v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iese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s: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 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C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o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mo evita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r 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q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u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e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 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a IA re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p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r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o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d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u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za disc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r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iminaçõ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e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s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 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h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i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s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t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óric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a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s?</a:t>
            </a:r>
          </a:p>
          <a:p>
            <a:pPr algn="l" marL="690881" indent="-345440" lvl="1">
              <a:lnSpc>
                <a:spcPts val="5216"/>
              </a:lnSpc>
              <a:buFont typeface="Arial"/>
              <a:buChar char="•"/>
            </a:pP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Prot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e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ção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 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d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e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 d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a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dos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 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se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n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síveis: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 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Com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o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 bli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nd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ar 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in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for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m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ações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 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estr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a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tégicas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 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e pessoa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is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?</a:t>
            </a:r>
          </a:p>
          <a:p>
            <a:pPr algn="l" marL="690881" indent="-345440" lvl="1">
              <a:lnSpc>
                <a:spcPts val="5216"/>
              </a:lnSpc>
              <a:buFont typeface="Arial"/>
              <a:buChar char="•"/>
            </a:pP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A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t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uali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zaçã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o 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n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or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ma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ti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va: C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o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mo acompanha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r 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a 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vel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oc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i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dade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 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d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a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 te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cn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olog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ia 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s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em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 p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e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rder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 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seg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u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rança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 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j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u</a:t>
            </a:r>
            <a:r>
              <a:rPr lang="en-US" sz="3200" spc="176" strike="noStrike" u="none">
                <a:solidFill>
                  <a:srgbClr val="FFFBF5"/>
                </a:solidFill>
                <a:latin typeface="Alexandria Light"/>
                <a:ea typeface="Alexandria Light"/>
                <a:cs typeface="Alexandria Light"/>
                <a:sym typeface="Alexandria Light"/>
              </a:rPr>
              <a:t>rídica?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15878" y="468145"/>
            <a:ext cx="12050981" cy="2095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FFFFFF"/>
                </a:solidFill>
                <a:latin typeface="Alexandria Heavy"/>
                <a:ea typeface="Alexandria Heavy"/>
                <a:cs typeface="Alexandria Heavy"/>
                <a:sym typeface="Alexandria Heavy"/>
              </a:rPr>
              <a:t>7. DESAFIOS PRÁTICOS E O PAPEL DO PROMOTOR</a:t>
            </a:r>
          </a:p>
        </p:txBody>
      </p:sp>
      <p:sp>
        <p:nvSpPr>
          <p:cNvPr name="Freeform 7" id="7"/>
          <p:cNvSpPr/>
          <p:nvPr/>
        </p:nvSpPr>
        <p:spPr>
          <a:xfrm flipH="true" flipV="false" rot="-10800000">
            <a:off x="10124422" y="-2370114"/>
            <a:ext cx="8619119" cy="8509421"/>
          </a:xfrm>
          <a:custGeom>
            <a:avLst/>
            <a:gdLst/>
            <a:ahLst/>
            <a:cxnLst/>
            <a:rect r="r" b="b" t="t" l="l"/>
            <a:pathLst>
              <a:path h="8509421" w="8619119">
                <a:moveTo>
                  <a:pt x="8619119" y="0"/>
                </a:moveTo>
                <a:lnTo>
                  <a:pt x="0" y="0"/>
                </a:lnTo>
                <a:lnTo>
                  <a:pt x="0" y="8509421"/>
                </a:lnTo>
                <a:lnTo>
                  <a:pt x="8619119" y="8509421"/>
                </a:lnTo>
                <a:lnTo>
                  <a:pt x="8619119" y="0"/>
                </a:lnTo>
                <a:close/>
              </a:path>
            </a:pathLst>
          </a:custGeom>
          <a:blipFill>
            <a:blip r:embed="rId2">
              <a:alphaModFix amt="7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-10800000">
            <a:off x="12039711" y="-2370114"/>
            <a:ext cx="8619119" cy="8509421"/>
          </a:xfrm>
          <a:custGeom>
            <a:avLst/>
            <a:gdLst/>
            <a:ahLst/>
            <a:cxnLst/>
            <a:rect r="r" b="b" t="t" l="l"/>
            <a:pathLst>
              <a:path h="8509421" w="8619119">
                <a:moveTo>
                  <a:pt x="8619118" y="0"/>
                </a:moveTo>
                <a:lnTo>
                  <a:pt x="0" y="0"/>
                </a:lnTo>
                <a:lnTo>
                  <a:pt x="0" y="8509421"/>
                </a:lnTo>
                <a:lnTo>
                  <a:pt x="8619118" y="8509421"/>
                </a:lnTo>
                <a:lnTo>
                  <a:pt x="8619118" y="0"/>
                </a:lnTo>
                <a:close/>
              </a:path>
            </a:pathLst>
          </a:custGeom>
          <a:blipFill>
            <a:blip r:embed="rId4">
              <a:alphaModFix amt="7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8856013" y="822813"/>
            <a:ext cx="575974" cy="18288000"/>
            <a:chOff x="0" y="0"/>
            <a:chExt cx="151697" cy="481659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1697" cy="4816592"/>
            </a:xfrm>
            <a:custGeom>
              <a:avLst/>
              <a:gdLst/>
              <a:ahLst/>
              <a:cxnLst/>
              <a:rect r="r" b="b" t="t" l="l"/>
              <a:pathLst>
                <a:path h="4816592" w="151697">
                  <a:moveTo>
                    <a:pt x="0" y="0"/>
                  </a:moveTo>
                  <a:lnTo>
                    <a:pt x="151697" y="0"/>
                  </a:lnTo>
                  <a:lnTo>
                    <a:pt x="151697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33335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51697" cy="48546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-185492"/>
            <a:ext cx="18288000" cy="5811465"/>
            <a:chOff x="0" y="0"/>
            <a:chExt cx="3140039" cy="99782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140039" cy="997825"/>
            </a:xfrm>
            <a:custGeom>
              <a:avLst/>
              <a:gdLst/>
              <a:ahLst/>
              <a:cxnLst/>
              <a:rect r="r" b="b" t="t" l="l"/>
              <a:pathLst>
                <a:path h="997825" w="3140039">
                  <a:moveTo>
                    <a:pt x="0" y="0"/>
                  </a:moveTo>
                  <a:lnTo>
                    <a:pt x="3140039" y="0"/>
                  </a:lnTo>
                  <a:lnTo>
                    <a:pt x="3140039" y="997825"/>
                  </a:lnTo>
                  <a:lnTo>
                    <a:pt x="0" y="997825"/>
                  </a:lnTo>
                  <a:close/>
                </a:path>
              </a:pathLst>
            </a:custGeom>
            <a:blipFill>
              <a:blip r:embed="rId2">
                <a:alphaModFix amt="59000"/>
              </a:blip>
              <a:stretch>
                <a:fillRect l="0" t="-48800" r="0" b="-27818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499000" y="5949252"/>
            <a:ext cx="17789000" cy="811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720"/>
              </a:lnSpc>
              <a:spcBef>
                <a:spcPct val="0"/>
              </a:spcBef>
            </a:pPr>
            <a:r>
              <a:rPr lang="en-US" b="true" sz="4800">
                <a:solidFill>
                  <a:srgbClr val="4975AF"/>
                </a:solidFill>
                <a:latin typeface="Alexandria Heavy"/>
                <a:ea typeface="Alexandria Heavy"/>
                <a:cs typeface="Alexandria Heavy"/>
                <a:sym typeface="Alexandria Heavy"/>
              </a:rPr>
              <a:t>8. ATUALIDADE DA IA NA INVESTIGAÇÃO: SNAPSHOT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19033" y="7080250"/>
            <a:ext cx="16849934" cy="1225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Snapshot ou fenotipagem genérica forense em que IA analisa milhares de genes da amostra de DNA e extrai as prováveis características físicas.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333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679826" y="-592000"/>
            <a:ext cx="608174" cy="11471001"/>
            <a:chOff x="0" y="0"/>
            <a:chExt cx="160178" cy="302116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0178" cy="3021169"/>
            </a:xfrm>
            <a:custGeom>
              <a:avLst/>
              <a:gdLst/>
              <a:ahLst/>
              <a:cxnLst/>
              <a:rect r="r" b="b" t="t" l="l"/>
              <a:pathLst>
                <a:path h="3021169" w="160178">
                  <a:moveTo>
                    <a:pt x="0" y="0"/>
                  </a:moveTo>
                  <a:lnTo>
                    <a:pt x="160178" y="0"/>
                  </a:lnTo>
                  <a:lnTo>
                    <a:pt x="160178" y="3021169"/>
                  </a:lnTo>
                  <a:lnTo>
                    <a:pt x="0" y="3021169"/>
                  </a:lnTo>
                  <a:close/>
                </a:path>
              </a:pathLst>
            </a:custGeom>
            <a:solidFill>
              <a:srgbClr val="4975AF">
                <a:alpha val="6078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60178" cy="30592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-10800000">
            <a:off x="10124422" y="-2370114"/>
            <a:ext cx="8619119" cy="8509421"/>
          </a:xfrm>
          <a:custGeom>
            <a:avLst/>
            <a:gdLst/>
            <a:ahLst/>
            <a:cxnLst/>
            <a:rect r="r" b="b" t="t" l="l"/>
            <a:pathLst>
              <a:path h="8509421" w="8619119">
                <a:moveTo>
                  <a:pt x="8619119" y="0"/>
                </a:moveTo>
                <a:lnTo>
                  <a:pt x="0" y="0"/>
                </a:lnTo>
                <a:lnTo>
                  <a:pt x="0" y="8509421"/>
                </a:lnTo>
                <a:lnTo>
                  <a:pt x="8619119" y="8509421"/>
                </a:lnTo>
                <a:lnTo>
                  <a:pt x="8619119" y="0"/>
                </a:lnTo>
                <a:close/>
              </a:path>
            </a:pathLst>
          </a:custGeom>
          <a:blipFill>
            <a:blip r:embed="rId2">
              <a:alphaModFix amt="5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2023908"/>
            <a:ext cx="12947458" cy="7234392"/>
          </a:xfrm>
          <a:custGeom>
            <a:avLst/>
            <a:gdLst/>
            <a:ahLst/>
            <a:cxnLst/>
            <a:rect r="r" b="b" t="t" l="l"/>
            <a:pathLst>
              <a:path h="7234392" w="12947458">
                <a:moveTo>
                  <a:pt x="0" y="0"/>
                </a:moveTo>
                <a:lnTo>
                  <a:pt x="12947458" y="0"/>
                </a:lnTo>
                <a:lnTo>
                  <a:pt x="12947458" y="7234392"/>
                </a:lnTo>
                <a:lnTo>
                  <a:pt x="0" y="72343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457200"/>
            <a:ext cx="11286173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b="true" sz="6000">
                <a:solidFill>
                  <a:srgbClr val="FFFBF5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Snapshot  Prediction Results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975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528625" y="2858053"/>
            <a:ext cx="8619119" cy="8509421"/>
          </a:xfrm>
          <a:custGeom>
            <a:avLst/>
            <a:gdLst/>
            <a:ahLst/>
            <a:cxnLst/>
            <a:rect r="r" b="b" t="t" l="l"/>
            <a:pathLst>
              <a:path h="8509421" w="8619119">
                <a:moveTo>
                  <a:pt x="0" y="0"/>
                </a:moveTo>
                <a:lnTo>
                  <a:pt x="8619119" y="0"/>
                </a:lnTo>
                <a:lnTo>
                  <a:pt x="8619119" y="8509421"/>
                </a:lnTo>
                <a:lnTo>
                  <a:pt x="0" y="8509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-592000"/>
            <a:ext cx="608174" cy="11471001"/>
            <a:chOff x="0" y="0"/>
            <a:chExt cx="160178" cy="302116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60178" cy="3021169"/>
            </a:xfrm>
            <a:custGeom>
              <a:avLst/>
              <a:gdLst/>
              <a:ahLst/>
              <a:cxnLst/>
              <a:rect r="r" b="b" t="t" l="l"/>
              <a:pathLst>
                <a:path h="3021169" w="160178">
                  <a:moveTo>
                    <a:pt x="0" y="0"/>
                  </a:moveTo>
                  <a:lnTo>
                    <a:pt x="160178" y="0"/>
                  </a:lnTo>
                  <a:lnTo>
                    <a:pt x="160178" y="3021169"/>
                  </a:lnTo>
                  <a:lnTo>
                    <a:pt x="0" y="3021169"/>
                  </a:lnTo>
                  <a:close/>
                </a:path>
              </a:pathLst>
            </a:custGeom>
            <a:solidFill>
              <a:srgbClr val="FFFBF5">
                <a:alpha val="5490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160178" cy="30592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686881" y="1886317"/>
            <a:ext cx="12876826" cy="7371983"/>
          </a:xfrm>
          <a:custGeom>
            <a:avLst/>
            <a:gdLst/>
            <a:ahLst/>
            <a:cxnLst/>
            <a:rect r="r" b="b" t="t" l="l"/>
            <a:pathLst>
              <a:path h="7371983" w="12876826">
                <a:moveTo>
                  <a:pt x="0" y="0"/>
                </a:moveTo>
                <a:lnTo>
                  <a:pt x="12876826" y="0"/>
                </a:lnTo>
                <a:lnTo>
                  <a:pt x="12876826" y="7371983"/>
                </a:lnTo>
                <a:lnTo>
                  <a:pt x="0" y="7371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457200"/>
            <a:ext cx="11286173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b="true" sz="6000">
                <a:solidFill>
                  <a:srgbClr val="FFFBF5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Snapshot  Prediction Results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95017"/>
            <a:ext cx="18288000" cy="6811222"/>
            <a:chOff x="0" y="0"/>
            <a:chExt cx="3140039" cy="116948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140039" cy="1169483"/>
            </a:xfrm>
            <a:custGeom>
              <a:avLst/>
              <a:gdLst/>
              <a:ahLst/>
              <a:cxnLst/>
              <a:rect r="r" b="b" t="t" l="l"/>
              <a:pathLst>
                <a:path h="1169483" w="3140039">
                  <a:moveTo>
                    <a:pt x="0" y="0"/>
                  </a:moveTo>
                  <a:lnTo>
                    <a:pt x="3140039" y="0"/>
                  </a:lnTo>
                  <a:lnTo>
                    <a:pt x="3140039" y="1169483"/>
                  </a:lnTo>
                  <a:lnTo>
                    <a:pt x="0" y="1169483"/>
                  </a:lnTo>
                  <a:close/>
                </a:path>
              </a:pathLst>
            </a:custGeom>
            <a:blipFill>
              <a:blip r:embed="rId2">
                <a:alphaModFix amt="74000"/>
              </a:blip>
              <a:stretch>
                <a:fillRect l="0" t="-57119" r="0" b="-111378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99000" y="7006435"/>
            <a:ext cx="17789000" cy="969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80"/>
              </a:lnSpc>
              <a:spcBef>
                <a:spcPct val="0"/>
              </a:spcBef>
            </a:pPr>
            <a:r>
              <a:rPr lang="en-US" b="true" sz="5700">
                <a:solidFill>
                  <a:srgbClr val="4975AF"/>
                </a:solidFill>
                <a:latin typeface="Alexandria Heavy"/>
                <a:ea typeface="Alexandria Heavy"/>
                <a:cs typeface="Alexandria Heavy"/>
                <a:sym typeface="Alexandria Heavy"/>
              </a:rPr>
              <a:t>9. O FUTURO DO MP NA ERA DA IA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19033" y="8128000"/>
            <a:ext cx="16849934" cy="1225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1. Projetos nacionais e internacionais: eficiência e novos desafios.</a:t>
            </a: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2. Papel do membro do MP: inovação com ética e respeito.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333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810750" y="-1485776"/>
            <a:ext cx="13258553" cy="13258553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571500" cap="sq">
              <a:solidFill>
                <a:srgbClr val="395F87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883424" y="-413081"/>
            <a:ext cx="11113206" cy="11113161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52881" t="0" r="-22172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665910" y="1414131"/>
            <a:ext cx="5226215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b="true" sz="2999">
                <a:solidFill>
                  <a:srgbClr val="FFFBF5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SAUVEI LAI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8355465" y="5537746"/>
            <a:ext cx="4611720" cy="4611720"/>
          </a:xfrm>
          <a:custGeom>
            <a:avLst/>
            <a:gdLst/>
            <a:ahLst/>
            <a:cxnLst/>
            <a:rect r="r" b="b" t="t" l="l"/>
            <a:pathLst>
              <a:path h="4611720" w="4611720">
                <a:moveTo>
                  <a:pt x="0" y="0"/>
                </a:moveTo>
                <a:lnTo>
                  <a:pt x="4611720" y="0"/>
                </a:lnTo>
                <a:lnTo>
                  <a:pt x="4611720" y="4611720"/>
                </a:lnTo>
                <a:lnTo>
                  <a:pt x="0" y="4611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8830182" y="5362894"/>
            <a:ext cx="4106482" cy="4106482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95F87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200191" y="5732909"/>
            <a:ext cx="3366464" cy="3366451"/>
            <a:chOff x="0" y="0"/>
            <a:chExt cx="6350000" cy="63499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AutoShape 14" id="14"/>
          <p:cNvSpPr/>
          <p:nvPr/>
        </p:nvSpPr>
        <p:spPr>
          <a:xfrm>
            <a:off x="3279018" y="1685594"/>
            <a:ext cx="5076447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5" id="15"/>
          <p:cNvSpPr txBox="true"/>
          <p:nvPr/>
        </p:nvSpPr>
        <p:spPr>
          <a:xfrm rot="0">
            <a:off x="665910" y="2619694"/>
            <a:ext cx="7832003" cy="6400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>
                <a:solidFill>
                  <a:srgbClr val="FFFBF5"/>
                </a:solidFill>
                <a:latin typeface="Montserrat"/>
                <a:ea typeface="Montserrat"/>
                <a:cs typeface="Montserrat"/>
                <a:sym typeface="Montserrat"/>
              </a:rPr>
              <a:t>Promotor de Justiça do MPRJ (1999). Mestre em Direito. Professor. Autor de obras e artigos jurídicos. Integrante do GTT de combate a crime cibernético do MPRJ (2024). Presidente da Comissão de Estudos em Direito Digital do MPRJ (2024/2025). Membro-auxiliar da Procuradoria-Geral da República no STF e STJ (2021/2023). Membro do grupo de trabalho da relatoria da revisão do NCPP na Câmara dos Deputados (2019). Coautor do anteprojeto de lei nº 4.939/2020 sobre provas digitais e outras diretrizes.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975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810750" y="-1485776"/>
            <a:ext cx="13258553" cy="13258553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571500" cap="sq">
              <a:solidFill>
                <a:srgbClr val="3B599B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883424" y="-413081"/>
            <a:ext cx="11113206" cy="11113161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4776" t="-3221" r="-46621" b="-17635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8391064" y="5573345"/>
            <a:ext cx="4540522" cy="4540522"/>
          </a:xfrm>
          <a:custGeom>
            <a:avLst/>
            <a:gdLst/>
            <a:ahLst/>
            <a:cxnLst/>
            <a:rect r="r" b="b" t="t" l="l"/>
            <a:pathLst>
              <a:path h="4540522" w="4540522">
                <a:moveTo>
                  <a:pt x="0" y="0"/>
                </a:moveTo>
                <a:lnTo>
                  <a:pt x="4540522" y="0"/>
                </a:lnTo>
                <a:lnTo>
                  <a:pt x="4540522" y="4540522"/>
                </a:lnTo>
                <a:lnTo>
                  <a:pt x="0" y="45405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8860703" y="6083947"/>
            <a:ext cx="3601244" cy="3601244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185188" y="6408437"/>
            <a:ext cx="2952274" cy="2952262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76" t="0" r="-24976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8587763" y="1324108"/>
            <a:ext cx="1398750" cy="1398750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9848915" y="622495"/>
            <a:ext cx="812410" cy="812410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987056" y="4140484"/>
            <a:ext cx="5120418" cy="5544706"/>
          </a:xfrm>
          <a:custGeom>
            <a:avLst/>
            <a:gdLst/>
            <a:ahLst/>
            <a:cxnLst/>
            <a:rect r="r" b="b" t="t" l="l"/>
            <a:pathLst>
              <a:path h="5544706" w="5120418">
                <a:moveTo>
                  <a:pt x="0" y="0"/>
                </a:moveTo>
                <a:lnTo>
                  <a:pt x="5120418" y="0"/>
                </a:lnTo>
                <a:lnTo>
                  <a:pt x="5120418" y="5544707"/>
                </a:lnTo>
                <a:lnTo>
                  <a:pt x="0" y="55447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9991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506767" y="2023483"/>
            <a:ext cx="8080996" cy="2099821"/>
            <a:chOff x="0" y="0"/>
            <a:chExt cx="10774662" cy="279976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2464521" y="0"/>
              <a:ext cx="1124805" cy="1124336"/>
            </a:xfrm>
            <a:custGeom>
              <a:avLst/>
              <a:gdLst/>
              <a:ahLst/>
              <a:cxnLst/>
              <a:rect r="r" b="b" t="t" l="l"/>
              <a:pathLst>
                <a:path h="1124336" w="1124805">
                  <a:moveTo>
                    <a:pt x="0" y="0"/>
                  </a:moveTo>
                  <a:lnTo>
                    <a:pt x="1124805" y="0"/>
                  </a:lnTo>
                  <a:lnTo>
                    <a:pt x="1124805" y="1124336"/>
                  </a:lnTo>
                  <a:lnTo>
                    <a:pt x="0" y="11243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0000"/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1674956"/>
              <a:ext cx="1124805" cy="1124805"/>
            </a:xfrm>
            <a:custGeom>
              <a:avLst/>
              <a:gdLst/>
              <a:ahLst/>
              <a:cxnLst/>
              <a:rect r="r" b="b" t="t" l="l"/>
              <a:pathLst>
                <a:path h="1124805" w="1124805">
                  <a:moveTo>
                    <a:pt x="0" y="0"/>
                  </a:moveTo>
                  <a:lnTo>
                    <a:pt x="1124805" y="0"/>
                  </a:lnTo>
                  <a:lnTo>
                    <a:pt x="1124805" y="1124805"/>
                  </a:lnTo>
                  <a:lnTo>
                    <a:pt x="0" y="11248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 rot="0">
              <a:off x="3829090" y="-10994"/>
              <a:ext cx="4481050" cy="10645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787"/>
                </a:lnSpc>
              </a:pPr>
              <a:r>
                <a:rPr lang="en-US" sz="4848" spc="-96">
                  <a:solidFill>
                    <a:srgbClr val="FFFFFF"/>
                  </a:solidFill>
                  <a:latin typeface="Alexandria"/>
                  <a:ea typeface="Alexandria"/>
                  <a:cs typeface="Alexandria"/>
                  <a:sym typeface="Alexandria"/>
                </a:rPr>
                <a:t>@sauveilai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1364569" y="1664196"/>
              <a:ext cx="9410093" cy="10645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787"/>
                </a:lnSpc>
              </a:pPr>
              <a:r>
                <a:rPr lang="en-US" sz="4848" spc="-96">
                  <a:solidFill>
                    <a:srgbClr val="FFFFFF"/>
                  </a:solidFill>
                  <a:latin typeface="Alexandria"/>
                  <a:ea typeface="Alexandria"/>
                  <a:cs typeface="Alexandria"/>
                  <a:sym typeface="Alexandria"/>
                </a:rPr>
                <a:t>sauveilai@hotmail.com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886581" y="-2652510"/>
            <a:ext cx="8523870" cy="14019983"/>
            <a:chOff x="0" y="0"/>
            <a:chExt cx="3860673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60673" cy="6350000"/>
            </a:xfrm>
            <a:custGeom>
              <a:avLst/>
              <a:gdLst/>
              <a:ahLst/>
              <a:cxnLst/>
              <a:rect r="r" b="b" t="t" l="l"/>
              <a:pathLst>
                <a:path h="6350000" w="3860673">
                  <a:moveTo>
                    <a:pt x="3860673" y="0"/>
                  </a:moveTo>
                  <a:lnTo>
                    <a:pt x="2341753" y="6350000"/>
                  </a:lnTo>
                  <a:lnTo>
                    <a:pt x="0" y="6350000"/>
                  </a:lnTo>
                  <a:lnTo>
                    <a:pt x="1518920" y="0"/>
                  </a:lnTo>
                  <a:lnTo>
                    <a:pt x="3860673" y="0"/>
                  </a:lnTo>
                  <a:close/>
                </a:path>
              </a:pathLst>
            </a:custGeom>
            <a:blipFill>
              <a:blip r:embed="rId2"/>
              <a:stretch>
                <a:fillRect l="-104378" t="0" r="-42032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1528625" y="2858053"/>
            <a:ext cx="8619119" cy="8509421"/>
          </a:xfrm>
          <a:custGeom>
            <a:avLst/>
            <a:gdLst/>
            <a:ahLst/>
            <a:cxnLst/>
            <a:rect r="r" b="b" t="t" l="l"/>
            <a:pathLst>
              <a:path h="8509421" w="8619119">
                <a:moveTo>
                  <a:pt x="0" y="0"/>
                </a:moveTo>
                <a:lnTo>
                  <a:pt x="8619119" y="0"/>
                </a:lnTo>
                <a:lnTo>
                  <a:pt x="8619119" y="8509421"/>
                </a:lnTo>
                <a:lnTo>
                  <a:pt x="0" y="8509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00139" y="990600"/>
            <a:ext cx="17112871" cy="372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98"/>
              </a:lnSpc>
            </a:pPr>
            <a:r>
              <a:rPr lang="en-US" b="true" sz="2213" spc="177">
                <a:solidFill>
                  <a:srgbClr val="33335B"/>
                </a:solidFill>
                <a:latin typeface="Alexandria Semi-Bold"/>
                <a:ea typeface="Alexandria Semi-Bold"/>
                <a:cs typeface="Alexandria Semi-Bold"/>
                <a:sym typeface="Alexandria Semi-Bold"/>
              </a:rPr>
              <a:t>INTELIGÊNCIA ARTIFICIAL NO MINISTÉRIO PÚBLICO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00139" y="6116309"/>
            <a:ext cx="14612926" cy="27213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04"/>
              </a:lnSpc>
            </a:pPr>
            <a:r>
              <a:rPr lang="en-US" sz="3860">
                <a:solidFill>
                  <a:srgbClr val="33335B"/>
                </a:solidFill>
                <a:latin typeface="Open Sans"/>
                <a:ea typeface="Open Sans"/>
                <a:cs typeface="Open Sans"/>
                <a:sym typeface="Open Sans"/>
              </a:rPr>
              <a:t>Brazil is a </a:t>
            </a:r>
            <a:r>
              <a:rPr lang="en-US" b="true" sz="3860">
                <a:solidFill>
                  <a:srgbClr val="33335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global leader</a:t>
            </a:r>
            <a:r>
              <a:rPr lang="en-US" sz="3860">
                <a:solidFill>
                  <a:srgbClr val="33335B"/>
                </a:solidFill>
                <a:latin typeface="Open Sans"/>
                <a:ea typeface="Open Sans"/>
                <a:cs typeface="Open Sans"/>
                <a:sym typeface="Open Sans"/>
              </a:rPr>
              <a:t> in AI adoption in criminal justice, with tools spanning law enforcement, prosecutors, courts (for criminal and civil matters), and defence.</a:t>
            </a:r>
          </a:p>
          <a:p>
            <a:pPr algn="l">
              <a:lnSpc>
                <a:spcPts val="5404"/>
              </a:lnSpc>
            </a:pPr>
            <a:r>
              <a:rPr lang="en-US" sz="3860">
                <a:solidFill>
                  <a:srgbClr val="33335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860" u="sng">
                <a:solidFill>
                  <a:srgbClr val="33335B"/>
                </a:solidFill>
                <a:latin typeface="Open Sans"/>
                <a:ea typeface="Open Sans"/>
                <a:cs typeface="Open Sans"/>
                <a:sym typeface="Open Sans"/>
                <a:hlinkClick r:id="rId5" tooltip="https://www.techandjustice.bsg.ox.ac.uk/research/brazil"/>
              </a:rPr>
              <a:t>https://www.techandjustice.bsg.ox.ac.uk/research/brazil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00139" y="1385904"/>
            <a:ext cx="12208303" cy="4396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1759"/>
              </a:lnSpc>
            </a:pPr>
            <a:r>
              <a:rPr lang="en-US" b="true" sz="8399">
                <a:solidFill>
                  <a:srgbClr val="33335B"/>
                </a:solidFill>
                <a:latin typeface="Alexandria Heavy"/>
                <a:ea typeface="Alexandria Heavy"/>
                <a:cs typeface="Alexandria Heavy"/>
                <a:sym typeface="Alexandria Heavy"/>
              </a:rPr>
              <a:t>INOVAÇÃO</a:t>
            </a:r>
          </a:p>
          <a:p>
            <a:pPr algn="just">
              <a:lnSpc>
                <a:spcPts val="11759"/>
              </a:lnSpc>
            </a:pPr>
            <a:r>
              <a:rPr lang="en-US" b="true" sz="8399">
                <a:solidFill>
                  <a:srgbClr val="33335B"/>
                </a:solidFill>
                <a:latin typeface="Alexandria Heavy"/>
                <a:ea typeface="Alexandria Heavy"/>
                <a:cs typeface="Alexandria Heavy"/>
                <a:sym typeface="Alexandria Heavy"/>
              </a:rPr>
              <a:t>RESPONSABILIDADE</a:t>
            </a:r>
          </a:p>
          <a:p>
            <a:pPr algn="just">
              <a:lnSpc>
                <a:spcPts val="11759"/>
              </a:lnSpc>
            </a:pPr>
            <a:r>
              <a:rPr lang="en-US" b="true" sz="8399">
                <a:solidFill>
                  <a:srgbClr val="33335B"/>
                </a:solidFill>
                <a:latin typeface="Alexandria Heavy"/>
                <a:ea typeface="Alexandria Heavy"/>
                <a:cs typeface="Alexandria Heavy"/>
                <a:sym typeface="Alexandria Heavy"/>
              </a:rPr>
              <a:t>FUTURO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9976" y="1094168"/>
            <a:ext cx="18327952" cy="8098664"/>
          </a:xfrm>
          <a:custGeom>
            <a:avLst/>
            <a:gdLst/>
            <a:ahLst/>
            <a:cxnLst/>
            <a:rect r="r" b="b" t="t" l="l"/>
            <a:pathLst>
              <a:path h="8098664" w="18327952">
                <a:moveTo>
                  <a:pt x="0" y="0"/>
                </a:moveTo>
                <a:lnTo>
                  <a:pt x="18327952" y="0"/>
                </a:lnTo>
                <a:lnTo>
                  <a:pt x="18327952" y="8098664"/>
                </a:lnTo>
                <a:lnTo>
                  <a:pt x="0" y="8098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00139" y="456270"/>
            <a:ext cx="17112871" cy="372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98"/>
              </a:lnSpc>
            </a:pPr>
            <a:r>
              <a:rPr lang="en-US" b="true" sz="2213" spc="177">
                <a:solidFill>
                  <a:srgbClr val="33335B"/>
                </a:solidFill>
                <a:latin typeface="Alexandria Semi-Bold"/>
                <a:ea typeface="Alexandria Semi-Bold"/>
                <a:cs typeface="Alexandria Semi-Bold"/>
                <a:sym typeface="Alexandria Semi-Bold"/>
              </a:rPr>
              <a:t>INTELIGÊNCIA ARTIFICIAL NO MINISTÉRIO PÚBLICO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374817" y="1662504"/>
            <a:ext cx="9644286" cy="9644286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95377" y="-95377"/>
              <a:ext cx="6540754" cy="6540754"/>
            </a:xfrm>
            <a:custGeom>
              <a:avLst/>
              <a:gdLst/>
              <a:ahLst/>
              <a:cxnLst/>
              <a:rect r="r" b="b" t="t" l="l"/>
              <a:pathLst>
                <a:path h="6540754" w="6540754">
                  <a:moveTo>
                    <a:pt x="6540754" y="0"/>
                  </a:moveTo>
                  <a:lnTo>
                    <a:pt x="0" y="6540754"/>
                  </a:lnTo>
                  <a:lnTo>
                    <a:pt x="6540754" y="6540754"/>
                  </a:lnTo>
                  <a:close/>
                </a:path>
              </a:pathLst>
            </a:custGeom>
            <a:blipFill>
              <a:blip r:embed="rId2"/>
              <a:stretch>
                <a:fillRect l="-25046" t="0" r="-25046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314605" y="153211"/>
            <a:ext cx="15658790" cy="2095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4975AF"/>
                </a:solidFill>
                <a:latin typeface="Alexandria Heavy"/>
                <a:ea typeface="Alexandria Heavy"/>
                <a:cs typeface="Alexandria Heavy"/>
                <a:sym typeface="Alexandria Heavy"/>
              </a:rPr>
              <a:t>PRINCIPAIS PROJETOS DE </a:t>
            </a:r>
            <a:r>
              <a:rPr lang="en-US" b="true" sz="6000" strike="noStrike" u="none">
                <a:solidFill>
                  <a:srgbClr val="4975AF"/>
                </a:solidFill>
                <a:latin typeface="Alexandria Heavy"/>
                <a:ea typeface="Alexandria Heavy"/>
                <a:cs typeface="Alexandria Heavy"/>
                <a:sym typeface="Alexandria Heavy"/>
              </a:rPr>
              <a:t>I</a:t>
            </a:r>
            <a:r>
              <a:rPr lang="en-US" b="true" sz="6000" strike="noStrike" u="none">
                <a:solidFill>
                  <a:srgbClr val="4975AF"/>
                </a:solidFill>
                <a:latin typeface="Alexandria Heavy"/>
                <a:ea typeface="Alexandria Heavy"/>
                <a:cs typeface="Alexandria Heavy"/>
                <a:sym typeface="Alexandria Heavy"/>
              </a:rPr>
              <a:t>A EM CURSO NO MP BRASILEIRO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14605" y="2538341"/>
            <a:ext cx="11454191" cy="4311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899"/>
              </a:lnSpc>
            </a:pPr>
            <a:r>
              <a:rPr lang="en-US" sz="3499" b="true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1. Projetos que facilitam o serviço administrativo</a:t>
            </a:r>
          </a:p>
          <a:p>
            <a:pPr algn="just">
              <a:lnSpc>
                <a:spcPts val="4899"/>
              </a:lnSpc>
            </a:pPr>
          </a:p>
          <a:p>
            <a:pPr algn="just">
              <a:lnSpc>
                <a:spcPts val="4899"/>
              </a:lnSpc>
            </a:pPr>
            <a:r>
              <a:rPr lang="en-US" sz="3499" b="true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1.1 Alice (MPDFT) – O Concierge Digital</a:t>
            </a:r>
          </a:p>
          <a:p>
            <a:pPr algn="just">
              <a:lnSpc>
                <a:spcPts val="4899"/>
              </a:lnSpc>
            </a:pPr>
            <a:r>
              <a:rPr lang="en-US" sz="3499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Assistente virtual para atendimento ao cidadão ou demandas externas, fazendo triagem de manifestações, encaminhando ao setor responsável e respondendo dúvidas simples instantaneamente.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1399984" y="3439600"/>
            <a:ext cx="8619119" cy="8509421"/>
          </a:xfrm>
          <a:custGeom>
            <a:avLst/>
            <a:gdLst/>
            <a:ahLst/>
            <a:cxnLst/>
            <a:rect r="r" b="b" t="t" l="l"/>
            <a:pathLst>
              <a:path h="8509421" w="8619119">
                <a:moveTo>
                  <a:pt x="0" y="0"/>
                </a:moveTo>
                <a:lnTo>
                  <a:pt x="8619119" y="0"/>
                </a:lnTo>
                <a:lnTo>
                  <a:pt x="8619119" y="8509421"/>
                </a:lnTo>
                <a:lnTo>
                  <a:pt x="0" y="8509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0" y="-592000"/>
            <a:ext cx="608174" cy="11471001"/>
            <a:chOff x="0" y="0"/>
            <a:chExt cx="160178" cy="302116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60178" cy="3021169"/>
            </a:xfrm>
            <a:custGeom>
              <a:avLst/>
              <a:gdLst/>
              <a:ahLst/>
              <a:cxnLst/>
              <a:rect r="r" b="b" t="t" l="l"/>
              <a:pathLst>
                <a:path h="3021169" w="160178">
                  <a:moveTo>
                    <a:pt x="0" y="0"/>
                  </a:moveTo>
                  <a:lnTo>
                    <a:pt x="160178" y="0"/>
                  </a:lnTo>
                  <a:lnTo>
                    <a:pt x="160178" y="3021169"/>
                  </a:lnTo>
                  <a:lnTo>
                    <a:pt x="0" y="3021169"/>
                  </a:lnTo>
                  <a:close/>
                </a:path>
              </a:pathLst>
            </a:custGeom>
            <a:solidFill>
              <a:srgbClr val="33335B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60178" cy="30592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679826" y="-592000"/>
            <a:ext cx="608174" cy="11471001"/>
            <a:chOff x="0" y="0"/>
            <a:chExt cx="160178" cy="302116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60178" cy="3021169"/>
            </a:xfrm>
            <a:custGeom>
              <a:avLst/>
              <a:gdLst/>
              <a:ahLst/>
              <a:cxnLst/>
              <a:rect r="r" b="b" t="t" l="l"/>
              <a:pathLst>
                <a:path h="3021169" w="160178">
                  <a:moveTo>
                    <a:pt x="0" y="0"/>
                  </a:moveTo>
                  <a:lnTo>
                    <a:pt x="160178" y="0"/>
                  </a:lnTo>
                  <a:lnTo>
                    <a:pt x="160178" y="3021169"/>
                  </a:lnTo>
                  <a:lnTo>
                    <a:pt x="0" y="3021169"/>
                  </a:lnTo>
                  <a:close/>
                </a:path>
              </a:pathLst>
            </a:custGeom>
            <a:solidFill>
              <a:srgbClr val="33335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60178" cy="30592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2490738" y="0"/>
            <a:ext cx="5549503" cy="10770135"/>
            <a:chOff x="0" y="0"/>
            <a:chExt cx="859763" cy="166857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59763" cy="1668576"/>
            </a:xfrm>
            <a:custGeom>
              <a:avLst/>
              <a:gdLst/>
              <a:ahLst/>
              <a:cxnLst/>
              <a:rect r="r" b="b" t="t" l="l"/>
              <a:pathLst>
                <a:path h="1668576" w="859763">
                  <a:moveTo>
                    <a:pt x="0" y="0"/>
                  </a:moveTo>
                  <a:lnTo>
                    <a:pt x="859763" y="0"/>
                  </a:lnTo>
                  <a:lnTo>
                    <a:pt x="859763" y="1668576"/>
                  </a:lnTo>
                  <a:lnTo>
                    <a:pt x="0" y="1668576"/>
                  </a:lnTo>
                  <a:close/>
                </a:path>
              </a:pathLst>
            </a:custGeom>
            <a:blipFill>
              <a:blip r:embed="rId2"/>
              <a:stretch>
                <a:fillRect l="-95920" t="-42949" r="-221263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true" flipV="false" rot="0">
            <a:off x="-1735048" y="3658994"/>
            <a:ext cx="8619119" cy="8509421"/>
          </a:xfrm>
          <a:custGeom>
            <a:avLst/>
            <a:gdLst/>
            <a:ahLst/>
            <a:cxnLst/>
            <a:rect r="r" b="b" t="t" l="l"/>
            <a:pathLst>
              <a:path h="8509421" w="8619119">
                <a:moveTo>
                  <a:pt x="8619119" y="0"/>
                </a:moveTo>
                <a:lnTo>
                  <a:pt x="0" y="0"/>
                </a:lnTo>
                <a:lnTo>
                  <a:pt x="0" y="8509421"/>
                </a:lnTo>
                <a:lnTo>
                  <a:pt x="8619119" y="8509421"/>
                </a:lnTo>
                <a:lnTo>
                  <a:pt x="8619119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988383" y="1397557"/>
            <a:ext cx="13270917" cy="6788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899"/>
              </a:lnSpc>
            </a:pPr>
            <a:r>
              <a:rPr lang="en-US" sz="3499" b="true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1. Projetos que facilitam o serviço administrativo (cont.)</a:t>
            </a:r>
          </a:p>
          <a:p>
            <a:pPr algn="just">
              <a:lnSpc>
                <a:spcPts val="4899"/>
              </a:lnSpc>
            </a:pPr>
          </a:p>
          <a:p>
            <a:pPr algn="just">
              <a:lnSpc>
                <a:spcPts val="4899"/>
              </a:lnSpc>
            </a:pPr>
            <a:r>
              <a:rPr lang="en-US" sz="3499" b="true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1.2 Fratria (MPBA) – O Secretário de Rotina </a:t>
            </a:r>
          </a:p>
          <a:p>
            <a:pPr algn="just">
              <a:lnSpc>
                <a:spcPts val="4899"/>
              </a:lnSpc>
            </a:pPr>
            <a:r>
              <a:rPr lang="en-US" sz="3499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Automatiza tarefas administrativas e processuais no Ministério Público da Bahia, como geração de relatórios, envio de notificações e organização de documentos por assunto ou data.</a:t>
            </a:r>
          </a:p>
          <a:p>
            <a:pPr algn="just">
              <a:lnSpc>
                <a:spcPts val="4899"/>
              </a:lnSpc>
            </a:pPr>
          </a:p>
          <a:p>
            <a:pPr algn="just">
              <a:lnSpc>
                <a:spcPts val="4899"/>
              </a:lnSpc>
            </a:pPr>
            <a:r>
              <a:rPr lang="en-US" sz="3499" b="true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1.3 Reconhecimento Facial para Controle de Ponto</a:t>
            </a:r>
          </a:p>
          <a:p>
            <a:pPr algn="just">
              <a:lnSpc>
                <a:spcPts val="4899"/>
              </a:lnSpc>
            </a:pPr>
            <a:r>
              <a:rPr lang="en-US" sz="3499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Implementado em diversos MPs estaduais, trazendo segurança e agilidade ao registro de frequência.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244075"/>
            <a:ext cx="19157710" cy="2889593"/>
            <a:chOff x="0" y="0"/>
            <a:chExt cx="2968031" cy="44767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968031" cy="447674"/>
            </a:xfrm>
            <a:custGeom>
              <a:avLst/>
              <a:gdLst/>
              <a:ahLst/>
              <a:cxnLst/>
              <a:rect r="r" b="b" t="t" l="l"/>
              <a:pathLst>
                <a:path h="447674" w="2968031">
                  <a:moveTo>
                    <a:pt x="0" y="0"/>
                  </a:moveTo>
                  <a:lnTo>
                    <a:pt x="2968031" y="0"/>
                  </a:lnTo>
                  <a:lnTo>
                    <a:pt x="2968031" y="447674"/>
                  </a:lnTo>
                  <a:lnTo>
                    <a:pt x="0" y="447674"/>
                  </a:lnTo>
                  <a:close/>
                </a:path>
              </a:pathLst>
            </a:custGeom>
            <a:blipFill>
              <a:blip r:embed="rId2">
                <a:alphaModFix amt="68000"/>
              </a:blip>
              <a:stretch>
                <a:fillRect l="-1094" t="-148828" r="0" b="-198003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81957" y="1861844"/>
            <a:ext cx="17524087" cy="5839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true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2. Projetos que ajudam na análise da prova</a:t>
            </a:r>
          </a:p>
          <a:p>
            <a:pPr algn="l">
              <a:lnSpc>
                <a:spcPts val="4900"/>
              </a:lnSpc>
            </a:pPr>
          </a:p>
          <a:p>
            <a:pPr algn="l">
              <a:lnSpc>
                <a:spcPts val="4900"/>
              </a:lnSpc>
            </a:pPr>
            <a:r>
              <a:rPr lang="en-US" sz="3500" b="true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2.1 Julius (MPPB) – O Auditor Incansável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Análise de dados de transparência pública, detectando pagamentos fora do padrão e multiplicidade de vínculos empregatícios.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900"/>
              </a:lnSpc>
            </a:pPr>
            <a:r>
              <a:rPr lang="en-US" sz="3500" b="true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2.2 Prometheus (MPSP) – O Detetive Digital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Análise de grandes volumes de transações bancárias, contratos, registros públicos e informações fiscais em investigações, cruzando os dados e identificando padrões suspeitos.</a:t>
            </a:r>
          </a:p>
        </p:txBody>
      </p:sp>
      <p:sp>
        <p:nvSpPr>
          <p:cNvPr name="Freeform 5" id="5"/>
          <p:cNvSpPr/>
          <p:nvPr/>
        </p:nvSpPr>
        <p:spPr>
          <a:xfrm flipH="false" flipV="true" rot="0">
            <a:off x="11562429" y="-2048519"/>
            <a:ext cx="8619119" cy="8509421"/>
          </a:xfrm>
          <a:custGeom>
            <a:avLst/>
            <a:gdLst/>
            <a:ahLst/>
            <a:cxnLst/>
            <a:rect r="r" b="b" t="t" l="l"/>
            <a:pathLst>
              <a:path h="8509421" w="8619119">
                <a:moveTo>
                  <a:pt x="0" y="8509421"/>
                </a:moveTo>
                <a:lnTo>
                  <a:pt x="8619119" y="8509421"/>
                </a:lnTo>
                <a:lnTo>
                  <a:pt x="8619119" y="0"/>
                </a:lnTo>
                <a:lnTo>
                  <a:pt x="0" y="0"/>
                </a:lnTo>
                <a:lnTo>
                  <a:pt x="0" y="8509421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624195"/>
            <a:ext cx="19011447" cy="2799157"/>
            <a:chOff x="0" y="0"/>
            <a:chExt cx="2945371" cy="43366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945371" cy="433663"/>
            </a:xfrm>
            <a:custGeom>
              <a:avLst/>
              <a:gdLst/>
              <a:ahLst/>
              <a:cxnLst/>
              <a:rect r="r" b="b" t="t" l="l"/>
              <a:pathLst>
                <a:path h="433663" w="2945371">
                  <a:moveTo>
                    <a:pt x="0" y="0"/>
                  </a:moveTo>
                  <a:lnTo>
                    <a:pt x="2945371" y="0"/>
                  </a:lnTo>
                  <a:lnTo>
                    <a:pt x="2945371" y="433663"/>
                  </a:lnTo>
                  <a:lnTo>
                    <a:pt x="0" y="433663"/>
                  </a:lnTo>
                  <a:close/>
                </a:path>
              </a:pathLst>
            </a:custGeom>
            <a:blipFill>
              <a:blip r:embed="rId2">
                <a:alphaModFix amt="58000"/>
              </a:blip>
              <a:stretch>
                <a:fillRect l="0" t="-135455" r="0" b="-184224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62907" y="1332620"/>
            <a:ext cx="17524087" cy="5277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true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2. Projetos que ajudam na análise da prova (cont.)</a:t>
            </a:r>
          </a:p>
          <a:p>
            <a:pPr algn="l">
              <a:lnSpc>
                <a:spcPts val="4900"/>
              </a:lnSpc>
            </a:pPr>
          </a:p>
          <a:p>
            <a:pPr algn="l">
              <a:lnSpc>
                <a:spcPts val="4900"/>
              </a:lnSpc>
            </a:pPr>
            <a:r>
              <a:rPr lang="en-US" sz="3500" b="true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2.3 PEED (MPCE) – Portal de Expl</a:t>
            </a:r>
            <a:r>
              <a:rPr lang="en-US" sz="3500" b="true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oração de Evidências Digitais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Facilita a análise de provas digitais, em grandes volumes de dados e de diferentes fontes, comparando-os e facilitando pesquisa, filtragem e conexão de evidências.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900"/>
              </a:lnSpc>
            </a:pPr>
            <a:r>
              <a:rPr lang="en-US" sz="3500" b="true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2.4 SINTIA (MPF) – Resumidor Automático de Autos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Extrai informações relevantes de processos extensos, identificando </a:t>
            </a:r>
            <a:r>
              <a:rPr lang="en-US" sz="3200" b="true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nomes das partes, datas importantes, temas centrais, pedidos e decisões</a:t>
            </a:r>
            <a:r>
              <a:rPr lang="en-US" sz="32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 em segundos.</a:t>
            </a:r>
          </a:p>
        </p:txBody>
      </p:sp>
      <p:sp>
        <p:nvSpPr>
          <p:cNvPr name="Freeform 5" id="5"/>
          <p:cNvSpPr/>
          <p:nvPr/>
        </p:nvSpPr>
        <p:spPr>
          <a:xfrm flipH="false" flipV="true" rot="0">
            <a:off x="11562429" y="-2048519"/>
            <a:ext cx="8619119" cy="8509421"/>
          </a:xfrm>
          <a:custGeom>
            <a:avLst/>
            <a:gdLst/>
            <a:ahLst/>
            <a:cxnLst/>
            <a:rect r="r" b="b" t="t" l="l"/>
            <a:pathLst>
              <a:path h="8509421" w="8619119">
                <a:moveTo>
                  <a:pt x="0" y="8509421"/>
                </a:moveTo>
                <a:lnTo>
                  <a:pt x="8619119" y="8509421"/>
                </a:lnTo>
                <a:lnTo>
                  <a:pt x="8619119" y="0"/>
                </a:lnTo>
                <a:lnTo>
                  <a:pt x="0" y="0"/>
                </a:lnTo>
                <a:lnTo>
                  <a:pt x="0" y="8509421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241568"/>
            <a:ext cx="19011447" cy="1510295"/>
            <a:chOff x="0" y="0"/>
            <a:chExt cx="2945371" cy="23398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945371" cy="233984"/>
            </a:xfrm>
            <a:custGeom>
              <a:avLst/>
              <a:gdLst/>
              <a:ahLst/>
              <a:cxnLst/>
              <a:rect r="r" b="b" t="t" l="l"/>
              <a:pathLst>
                <a:path h="233984" w="2945371">
                  <a:moveTo>
                    <a:pt x="0" y="0"/>
                  </a:moveTo>
                  <a:lnTo>
                    <a:pt x="2945371" y="0"/>
                  </a:lnTo>
                  <a:lnTo>
                    <a:pt x="2945371" y="233984"/>
                  </a:lnTo>
                  <a:lnTo>
                    <a:pt x="0" y="233984"/>
                  </a:lnTo>
                  <a:close/>
                </a:path>
              </a:pathLst>
            </a:custGeom>
            <a:blipFill>
              <a:blip r:embed="rId2"/>
              <a:stretch>
                <a:fillRect l="0" t="-532693" r="0" b="-206762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true" rot="0">
            <a:off x="13971961" y="-592000"/>
            <a:ext cx="4398771" cy="4342786"/>
          </a:xfrm>
          <a:custGeom>
            <a:avLst/>
            <a:gdLst/>
            <a:ahLst/>
            <a:cxnLst/>
            <a:rect r="r" b="b" t="t" l="l"/>
            <a:pathLst>
              <a:path h="4342786" w="4398771">
                <a:moveTo>
                  <a:pt x="0" y="4342786"/>
                </a:moveTo>
                <a:lnTo>
                  <a:pt x="4398771" y="4342786"/>
                </a:lnTo>
                <a:lnTo>
                  <a:pt x="4398771" y="0"/>
                </a:lnTo>
                <a:lnTo>
                  <a:pt x="0" y="0"/>
                </a:lnTo>
                <a:lnTo>
                  <a:pt x="0" y="4342786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5400000">
            <a:off x="8856013" y="822813"/>
            <a:ext cx="575974" cy="18288000"/>
            <a:chOff x="0" y="0"/>
            <a:chExt cx="151697" cy="481659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1697" cy="4816592"/>
            </a:xfrm>
            <a:custGeom>
              <a:avLst/>
              <a:gdLst/>
              <a:ahLst/>
              <a:cxnLst/>
              <a:rect r="r" b="b" t="t" l="l"/>
              <a:pathLst>
                <a:path h="4816592" w="151697">
                  <a:moveTo>
                    <a:pt x="0" y="0"/>
                  </a:moveTo>
                  <a:lnTo>
                    <a:pt x="151697" y="0"/>
                  </a:lnTo>
                  <a:lnTo>
                    <a:pt x="151697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4975A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51697" cy="48546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361724" y="1845962"/>
            <a:ext cx="16897576" cy="6502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899"/>
              </a:lnSpc>
            </a:pPr>
            <a:r>
              <a:rPr lang="en-US" b="true" sz="3499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3. Projetos que minutam peças jurídicas</a:t>
            </a:r>
          </a:p>
          <a:p>
            <a:pPr algn="just">
              <a:lnSpc>
                <a:spcPts val="4899"/>
              </a:lnSpc>
            </a:pPr>
          </a:p>
          <a:p>
            <a:pPr algn="just">
              <a:lnSpc>
                <a:spcPts val="4899"/>
              </a:lnSpc>
            </a:pPr>
            <a:r>
              <a:rPr lang="en-US" b="true" sz="3499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3.1. SARA (MPF) – O Copiloto Jurídico</a:t>
            </a:r>
          </a:p>
          <a:p>
            <a:pPr algn="just">
              <a:lnSpc>
                <a:spcPts val="4480"/>
              </a:lnSpc>
            </a:pPr>
            <a:r>
              <a:rPr lang="en-US" sz="32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SARA lê petições, denúncias, recursos e outros documentos jurídicos, podendo revisar dezenas de textos em poucos minutos, apontando inconsistências, sugerindo complementos e organizando as informações.</a:t>
            </a:r>
          </a:p>
          <a:p>
            <a:pPr algn="just">
              <a:lnSpc>
                <a:spcPts val="4899"/>
              </a:lnSpc>
            </a:pPr>
          </a:p>
          <a:p>
            <a:pPr algn="just">
              <a:lnSpc>
                <a:spcPts val="4899"/>
              </a:lnSpc>
            </a:pPr>
            <a:r>
              <a:rPr lang="en-US" b="true" sz="3499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3.2 Propositor de Denúncias de Violência Doméstica</a:t>
            </a:r>
          </a:p>
          <a:p>
            <a:pPr algn="just">
              <a:lnSpc>
                <a:spcPts val="4480"/>
              </a:lnSpc>
            </a:pPr>
            <a:r>
              <a:rPr lang="en-US" sz="32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É um agente de inteligência artificial que auxilia promotores na elaboração de</a:t>
            </a:r>
            <a:r>
              <a:rPr lang="en-US" b="true" sz="3200">
                <a:solidFill>
                  <a:srgbClr val="4975AF"/>
                </a:solidFill>
                <a:latin typeface="Alexandria Bold"/>
                <a:ea typeface="Alexandria Bold"/>
                <a:cs typeface="Alexandria Bold"/>
                <a:sym typeface="Alexandria Bold"/>
              </a:rPr>
              <a:t> denúncias em casos de violência doméstica</a:t>
            </a:r>
            <a:r>
              <a:rPr lang="en-US" sz="3200">
                <a:solidFill>
                  <a:srgbClr val="4975AF"/>
                </a:solidFill>
                <a:latin typeface="Alexandria"/>
                <a:ea typeface="Alexandria"/>
                <a:cs typeface="Alexandria"/>
                <a:sym typeface="Alexandria"/>
              </a:rPr>
              <a:t>. </a:t>
            </a:r>
          </a:p>
          <a:p>
            <a:pPr algn="just">
              <a:lnSpc>
                <a:spcPts val="4899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DAG4C8uMw8k</dc:identifier>
  <dcterms:modified xsi:type="dcterms:W3CDTF">2011-08-01T06:04:30Z</dcterms:modified>
  <cp:revision>1</cp:revision>
  <dc:title>Apresentação CONAMP</dc:title>
</cp:coreProperties>
</file>