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17" r:id="rId3"/>
    <p:sldId id="338" r:id="rId4"/>
    <p:sldId id="372" r:id="rId5"/>
    <p:sldId id="290" r:id="rId6"/>
    <p:sldId id="321" r:id="rId7"/>
    <p:sldId id="259" r:id="rId8"/>
    <p:sldId id="298" r:id="rId9"/>
    <p:sldId id="299" r:id="rId10"/>
    <p:sldId id="341" r:id="rId11"/>
    <p:sldId id="324" r:id="rId12"/>
    <p:sldId id="352" r:id="rId13"/>
    <p:sldId id="328" r:id="rId14"/>
    <p:sldId id="301" r:id="rId15"/>
    <p:sldId id="373" r:id="rId16"/>
    <p:sldId id="329" r:id="rId17"/>
    <p:sldId id="303" r:id="rId18"/>
    <p:sldId id="304" r:id="rId19"/>
    <p:sldId id="305" r:id="rId20"/>
    <p:sldId id="308" r:id="rId21"/>
    <p:sldId id="309" r:id="rId22"/>
    <p:sldId id="344" r:id="rId23"/>
    <p:sldId id="310" r:id="rId24"/>
    <p:sldId id="312" r:id="rId25"/>
    <p:sldId id="311" r:id="rId26"/>
    <p:sldId id="358" r:id="rId27"/>
    <p:sldId id="359" r:id="rId28"/>
    <p:sldId id="360" r:id="rId29"/>
    <p:sldId id="336" r:id="rId30"/>
    <p:sldId id="348" r:id="rId31"/>
    <p:sldId id="340" r:id="rId32"/>
    <p:sldId id="339" r:id="rId33"/>
    <p:sldId id="374" r:id="rId34"/>
    <p:sldId id="3546" r:id="rId35"/>
    <p:sldId id="316" r:id="rId36"/>
    <p:sldId id="262"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05" autoAdjust="0"/>
    <p:restoredTop sz="94660"/>
  </p:normalViewPr>
  <p:slideViewPr>
    <p:cSldViewPr snapToGrid="0">
      <p:cViewPr varScale="1">
        <p:scale>
          <a:sx n="104" d="100"/>
          <a:sy n="104" d="100"/>
        </p:scale>
        <p:origin x="-360" y="-96"/>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22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38772256-3CC7-4BC3-8A52-4C3A11D209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20027C14-5B59-4F10-81A7-E00897DB46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3F6839-F357-43FC-BB5D-7F25BC0271DC}" type="datetimeFigureOut">
              <a:rPr lang="pt-BR" smtClean="0"/>
              <a:t>25/09/2022</a:t>
            </a:fld>
            <a:endParaRPr lang="pt-BR"/>
          </a:p>
        </p:txBody>
      </p:sp>
      <p:sp>
        <p:nvSpPr>
          <p:cNvPr id="4" name="Espaço Reservado para Rodapé 3">
            <a:extLst>
              <a:ext uri="{FF2B5EF4-FFF2-40B4-BE49-F238E27FC236}">
                <a16:creationId xmlns:a16="http://schemas.microsoft.com/office/drawing/2014/main" xmlns="" id="{BAA552F4-DA7C-4D77-A8CF-19B2CF0C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6B745D30-0A10-4099-86C7-E8319BEDB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676CB8-165B-4677-BC2F-25A3DC51F8B8}" type="slidenum">
              <a:rPr lang="pt-BR" smtClean="0"/>
              <a:t>‹nº›</a:t>
            </a:fld>
            <a:endParaRPr lang="pt-BR"/>
          </a:p>
        </p:txBody>
      </p:sp>
    </p:spTree>
    <p:extLst>
      <p:ext uri="{BB962C8B-B14F-4D97-AF65-F5344CB8AC3E}">
        <p14:creationId xmlns:p14="http://schemas.microsoft.com/office/powerpoint/2010/main" val="402927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E93B8-A0C6-4ED4-A231-2A79083769BF}" type="datetimeFigureOut">
              <a:rPr lang="pt-BR" smtClean="0"/>
              <a:t>25/09/2022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36695-3F2D-4CA4-8028-7F3EB8F32AA9}" type="slidenum">
              <a:rPr lang="pt-BR" smtClean="0"/>
              <a:t>‹nº›</a:t>
            </a:fld>
            <a:endParaRPr lang="pt-BR"/>
          </a:p>
        </p:txBody>
      </p:sp>
    </p:spTree>
    <p:extLst>
      <p:ext uri="{BB962C8B-B14F-4D97-AF65-F5344CB8AC3E}">
        <p14:creationId xmlns:p14="http://schemas.microsoft.com/office/powerpoint/2010/main" val="291652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3C6E48-3E0B-43A9-A5C3-BB1CB98F9F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89632A6B-57F8-4823-8AD4-5D20506857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F910EAE3-564C-47B6-9A68-45C27DD7DA59}"/>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5" name="Espaço Reservado para Rodapé 4">
            <a:extLst>
              <a:ext uri="{FF2B5EF4-FFF2-40B4-BE49-F238E27FC236}">
                <a16:creationId xmlns:a16="http://schemas.microsoft.com/office/drawing/2014/main" xmlns="" id="{0C945FDA-DF3D-454D-9583-DCAA836F4C1D}"/>
              </a:ext>
            </a:extLst>
          </p:cNvPr>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134002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09AA52-941B-4448-9466-B32E7FD21BB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EB8401F4-C6CC-4BEE-935E-AF07ADBA4AC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435E6304-6B23-42C4-A975-00618D12B6DA}"/>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5" name="Espaço Reservado para Rodapé 4">
            <a:extLst>
              <a:ext uri="{FF2B5EF4-FFF2-40B4-BE49-F238E27FC236}">
                <a16:creationId xmlns:a16="http://schemas.microsoft.com/office/drawing/2014/main" xmlns="" id="{1D6BC43B-EA0D-4E79-9320-B4787D739C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F80FCAF-6F66-49F6-96B5-8CCF9C683F0C}"/>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97654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A05F7ED-5650-4972-81DF-ADEF54A02C1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7D5250C9-B043-487E-B676-100CB620702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AAF6069-650F-45E9-A9FD-CC8A87FFD207}"/>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5" name="Espaço Reservado para Rodapé 4">
            <a:extLst>
              <a:ext uri="{FF2B5EF4-FFF2-40B4-BE49-F238E27FC236}">
                <a16:creationId xmlns:a16="http://schemas.microsoft.com/office/drawing/2014/main" xmlns="" id="{72FCE87F-4E6D-46C0-9239-AD8379F3559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17C2D5C-0F26-4845-8D61-5C42DE725C7F}"/>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169130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0610FD-023E-4811-B2B5-985E20B1A6E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A9194671-4BBC-4F19-8139-8234B14CF3AF}"/>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2CDF927C-56C1-40B8-B86A-2F5B3861B03A}"/>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5" name="Espaço Reservado para Rodapé 4">
            <a:extLst>
              <a:ext uri="{FF2B5EF4-FFF2-40B4-BE49-F238E27FC236}">
                <a16:creationId xmlns:a16="http://schemas.microsoft.com/office/drawing/2014/main" xmlns="" id="{207E1DBA-91CF-45A6-AD8C-C15F74521FE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BCD5A00-69B4-4742-BA7D-68CC4A3ED50F}"/>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346725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1DE467-253B-44CC-9BFA-CE7B9EBB6E2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5B32C42D-C75F-41A2-99D6-5FDA8250D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C04B0B50-0579-4BA9-9974-BB8A8329D64D}"/>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5" name="Espaço Reservado para Rodapé 4">
            <a:extLst>
              <a:ext uri="{FF2B5EF4-FFF2-40B4-BE49-F238E27FC236}">
                <a16:creationId xmlns:a16="http://schemas.microsoft.com/office/drawing/2014/main" xmlns="" id="{DD1C8229-ACF1-43FA-9E60-A9C30C1B5A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563188D3-3D66-4904-8E06-89DAB815BEC1}"/>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9056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85046E-D9CB-476D-BF43-608452F7C62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0CCA588D-1FCC-4016-A07C-F5DD2D4A446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0670F4D7-0CAA-4667-8E26-7AFC36B7C2C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9239CADA-C9F9-4F3A-A925-955CAB20B109}"/>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6" name="Espaço Reservado para Rodapé 5">
            <a:extLst>
              <a:ext uri="{FF2B5EF4-FFF2-40B4-BE49-F238E27FC236}">
                <a16:creationId xmlns:a16="http://schemas.microsoft.com/office/drawing/2014/main" xmlns="" id="{448CC970-A6EA-4C09-B57F-B741F6DE56D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514A44B4-1B59-4E78-91DA-A3012F688C2C}"/>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335363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F92B16-3DA4-45BA-BD93-15341AB4570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688018A5-E241-45A5-BB54-B6A593D86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0BDD2CB8-A1B7-4593-8E09-BB1F791CBD1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4E0695F9-DF81-4B4E-9335-0EF23E990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EE8A10B5-86BE-4513-A73D-C07A0F08F024}"/>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FFDEE749-9EB0-41B1-8C63-E193F56D7C64}"/>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8" name="Espaço Reservado para Rodapé 7">
            <a:extLst>
              <a:ext uri="{FF2B5EF4-FFF2-40B4-BE49-F238E27FC236}">
                <a16:creationId xmlns:a16="http://schemas.microsoft.com/office/drawing/2014/main" xmlns="" id="{70C6767A-0B66-4BFA-8939-BE8BF6C4D4C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D5699E10-5CFC-4978-A4B9-53C7857702F6}"/>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15092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5A545A-4624-442F-9941-DD73D294C47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18236413-4E00-4B9E-B4B7-17C274C148AC}"/>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4" name="Espaço Reservado para Rodapé 3">
            <a:extLst>
              <a:ext uri="{FF2B5EF4-FFF2-40B4-BE49-F238E27FC236}">
                <a16:creationId xmlns:a16="http://schemas.microsoft.com/office/drawing/2014/main" xmlns="" id="{37B3B2F6-F904-4680-8B3C-A25DE87916F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EF94A83C-EFFF-4C59-93E5-81433F4BAD01}"/>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424827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25D9D806-43F8-4A8F-8D3B-19E2DE83E1C4}"/>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3" name="Espaço Reservado para Rodapé 2">
            <a:extLst>
              <a:ext uri="{FF2B5EF4-FFF2-40B4-BE49-F238E27FC236}">
                <a16:creationId xmlns:a16="http://schemas.microsoft.com/office/drawing/2014/main" xmlns="" id="{3468A1CF-3A7B-4DCE-9D39-0E4AD09ECBE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E5FFBCDB-9CF6-4727-B8F2-05B25AB38C5F}"/>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106871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0053A2-4E81-493F-8F67-A55ABE638E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64DA8BF7-81AD-45F0-B163-67F244EE4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AA481940-382F-4798-A38C-E28BFFCD3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4853EBDA-9C35-417C-862A-143AD747893D}"/>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6" name="Espaço Reservado para Rodapé 5">
            <a:extLst>
              <a:ext uri="{FF2B5EF4-FFF2-40B4-BE49-F238E27FC236}">
                <a16:creationId xmlns:a16="http://schemas.microsoft.com/office/drawing/2014/main" xmlns="" id="{242F21E6-4009-41EB-8282-EC25AB4F8BC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8372FA75-04BE-4206-93F7-8A684398104F}"/>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369434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7B9D15-176C-4245-9EF3-6A85E7871B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1C797063-4678-4BD3-996D-FD3F74CF1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C1D202D7-8360-4A45-83A2-ACBF86C85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0E513460-AB15-4027-BE44-94DA63EBAECE}"/>
              </a:ext>
            </a:extLst>
          </p:cNvPr>
          <p:cNvSpPr>
            <a:spLocks noGrp="1"/>
          </p:cNvSpPr>
          <p:nvPr>
            <p:ph type="dt" sz="half" idx="10"/>
          </p:nvPr>
        </p:nvSpPr>
        <p:spPr/>
        <p:txBody>
          <a:bodyPr/>
          <a:lstStyle/>
          <a:p>
            <a:fld id="{E8A7994A-885D-4EF3-B3DF-BCD9189B1784}" type="datetimeFigureOut">
              <a:rPr lang="pt-BR" smtClean="0"/>
              <a:t>25/09/2022</a:t>
            </a:fld>
            <a:endParaRPr lang="pt-BR"/>
          </a:p>
        </p:txBody>
      </p:sp>
      <p:sp>
        <p:nvSpPr>
          <p:cNvPr id="6" name="Espaço Reservado para Rodapé 5">
            <a:extLst>
              <a:ext uri="{FF2B5EF4-FFF2-40B4-BE49-F238E27FC236}">
                <a16:creationId xmlns:a16="http://schemas.microsoft.com/office/drawing/2014/main" xmlns="" id="{C7E4239C-0863-4FED-BDFC-02F75CBF072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5C17477-04A1-46A0-A24B-C618B3E04847}"/>
              </a:ext>
            </a:extLst>
          </p:cNvPr>
          <p:cNvSpPr>
            <a:spLocks noGrp="1"/>
          </p:cNvSpPr>
          <p:nvPr>
            <p:ph type="sldNum" sz="quarter" idx="12"/>
          </p:nvPr>
        </p:nvSpPr>
        <p:spPr/>
        <p:txBody>
          <a:bodyPr/>
          <a:lstStyle/>
          <a:p>
            <a:fld id="{5D75B69D-9321-44AD-B594-5B91D4639684}" type="slidenum">
              <a:rPr lang="pt-BR" smtClean="0"/>
              <a:t>‹nº›</a:t>
            </a:fld>
            <a:endParaRPr lang="pt-BR"/>
          </a:p>
        </p:txBody>
      </p:sp>
    </p:spTree>
    <p:extLst>
      <p:ext uri="{BB962C8B-B14F-4D97-AF65-F5344CB8AC3E}">
        <p14:creationId xmlns:p14="http://schemas.microsoft.com/office/powerpoint/2010/main" val="184266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0C985AE3-CC2A-476F-9F7B-F491E7894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42E354F2-9832-4708-BBEC-300F6BD1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2681041-5BE3-492A-93A8-4615780CF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7994A-885D-4EF3-B3DF-BCD9189B1784}" type="datetimeFigureOut">
              <a:rPr lang="pt-BR" smtClean="0"/>
              <a:t>25/09/2022</a:t>
            </a:fld>
            <a:endParaRPr lang="pt-BR"/>
          </a:p>
        </p:txBody>
      </p:sp>
      <p:sp>
        <p:nvSpPr>
          <p:cNvPr id="5" name="Espaço Reservado para Rodapé 4">
            <a:extLst>
              <a:ext uri="{FF2B5EF4-FFF2-40B4-BE49-F238E27FC236}">
                <a16:creationId xmlns:a16="http://schemas.microsoft.com/office/drawing/2014/main" xmlns="" id="{B296D0EE-EB39-4DC1-A332-E5D4A7029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4EB9A653-0F2B-4B53-8653-D92E71183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5B69D-9321-44AD-B594-5B91D4639684}" type="slidenum">
              <a:rPr lang="pt-BR" smtClean="0"/>
              <a:t>‹nº›</a:t>
            </a:fld>
            <a:endParaRPr lang="pt-BR"/>
          </a:p>
        </p:txBody>
      </p:sp>
      <p:pic>
        <p:nvPicPr>
          <p:cNvPr id="10" name="Imagem 9">
            <a:extLst>
              <a:ext uri="{FF2B5EF4-FFF2-40B4-BE49-F238E27FC236}">
                <a16:creationId xmlns:a16="http://schemas.microsoft.com/office/drawing/2014/main" xmlns="" id="{896D9A15-33EB-4962-A2F7-85A11F0023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tângulo 7"/>
          <p:cNvSpPr/>
          <p:nvPr userDrawn="1"/>
        </p:nvSpPr>
        <p:spPr>
          <a:xfrm>
            <a:off x="2755900" y="482600"/>
            <a:ext cx="56515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xmlns="" id="{15B9591B-3B9E-4B4C-BF05-D02A7938049D}"/>
              </a:ext>
            </a:extLst>
          </p:cNvPr>
          <p:cNvSpPr txBox="1"/>
          <p:nvPr userDrawn="1"/>
        </p:nvSpPr>
        <p:spPr>
          <a:xfrm>
            <a:off x="8869680" y="5685905"/>
            <a:ext cx="1413164" cy="1035570"/>
          </a:xfrm>
          <a:prstGeom prst="rect">
            <a:avLst/>
          </a:prstGeom>
          <a:solidFill>
            <a:schemeClr val="bg1"/>
          </a:solidFill>
        </p:spPr>
        <p:txBody>
          <a:bodyPr wrap="square" rtlCol="0">
            <a:spAutoFit/>
          </a:bodyPr>
          <a:lstStyle/>
          <a:p>
            <a:endParaRPr lang="pt-BR" dirty="0"/>
          </a:p>
        </p:txBody>
      </p:sp>
      <p:pic>
        <p:nvPicPr>
          <p:cNvPr id="9" name="Imagem 8" descr="Texto&#10;&#10;Descrição gerada automaticamente">
            <a:extLst>
              <a:ext uri="{FF2B5EF4-FFF2-40B4-BE49-F238E27FC236}">
                <a16:creationId xmlns:a16="http://schemas.microsoft.com/office/drawing/2014/main" xmlns="" id="{627777AA-985A-454C-A76E-6BEDA603C6E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20545" y="5998056"/>
            <a:ext cx="2449484" cy="633092"/>
          </a:xfrm>
          <a:prstGeom prst="rect">
            <a:avLst/>
          </a:prstGeom>
        </p:spPr>
      </p:pic>
    </p:spTree>
    <p:extLst>
      <p:ext uri="{BB962C8B-B14F-4D97-AF65-F5344CB8AC3E}">
        <p14:creationId xmlns:p14="http://schemas.microsoft.com/office/powerpoint/2010/main" val="8936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rive.google.com/file/d/1iZZDQePxSWpaAgqBr5Z7CgBvaeuV0-up/view?usp=sharing" TargetMode="External"/><Relationship Id="rId1" Type="http://schemas.openxmlformats.org/officeDocument/2006/relationships/slideLayout" Target="../slideLayouts/slideLayout2.xml"/><Relationship Id="rId5" Type="http://schemas.openxmlformats.org/officeDocument/2006/relationships/hyperlink" Target="https://eurosocial.eu/biblioteca/doc/apoio-para-a-implantacao-qualificacao-e-disseminacao-do-modelo-housing-first-brasil/" TargetMode="Externa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hyperlink" Target="https://www.escolavirtual.gov.br/curso/625"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popderisco@mdh.gov.b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9DF6D81E-03E9-4A0E-9E22-AA40E9032806}"/>
              </a:ext>
            </a:extLst>
          </p:cNvPr>
          <p:cNvSpPr>
            <a:spLocks noGrp="1"/>
          </p:cNvSpPr>
          <p:nvPr>
            <p:ph type="subTitle" idx="1"/>
          </p:nvPr>
        </p:nvSpPr>
        <p:spPr>
          <a:xfrm>
            <a:off x="156743" y="1931831"/>
            <a:ext cx="10812966" cy="2616709"/>
          </a:xfrm>
        </p:spPr>
        <p:txBody>
          <a:bodyPr>
            <a:normAutofit/>
          </a:bodyPr>
          <a:lstStyle/>
          <a:p>
            <a:r>
              <a:rPr lang="pt-BR" sz="3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Moradia Primeiro (</a:t>
            </a:r>
            <a:r>
              <a:rPr lang="pt-BR" sz="3800" b="1"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Housing First</a:t>
            </a:r>
            <a:r>
              <a:rPr lang="pt-BR" sz="3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pt-BR" sz="32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pt-BR"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Um modelo eficaz para</a:t>
            </a:r>
          </a:p>
          <a:p>
            <a:r>
              <a:rPr lang="pt-BR" sz="28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superar a situação de rua</a:t>
            </a:r>
            <a:endParaRPr lang="pt-BR" sz="2000"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aixaDeTexto 1"/>
          <p:cNvSpPr txBox="1"/>
          <p:nvPr/>
        </p:nvSpPr>
        <p:spPr>
          <a:xfrm>
            <a:off x="1150113" y="5224330"/>
            <a:ext cx="3857821" cy="954107"/>
          </a:xfrm>
          <a:prstGeom prst="rect">
            <a:avLst/>
          </a:prstGeom>
          <a:noFill/>
        </p:spPr>
        <p:txBody>
          <a:bodyPr wrap="square" rtlCol="0">
            <a:spAutoFit/>
          </a:bodyPr>
          <a:lstStyle/>
          <a:p>
            <a:r>
              <a:rPr lang="pt-BR" sz="1400" b="1" dirty="0">
                <a:solidFill>
                  <a:schemeClr val="accent2">
                    <a:lumMod val="50000"/>
                  </a:schemeClr>
                </a:solidFill>
                <a:latin typeface="Arial" pitchFamily="34" charset="0"/>
                <a:cs typeface="Arial" pitchFamily="34" charset="0"/>
              </a:rPr>
              <a:t>Carlos Ricardo</a:t>
            </a:r>
          </a:p>
          <a:p>
            <a:r>
              <a:rPr lang="pt-BR" sz="1400" dirty="0">
                <a:solidFill>
                  <a:schemeClr val="accent2">
                    <a:lumMod val="50000"/>
                  </a:schemeClr>
                </a:solidFill>
                <a:latin typeface="Arial" pitchFamily="34" charset="0"/>
                <a:cs typeface="Arial" pitchFamily="34" charset="0"/>
              </a:rPr>
              <a:t>Coordenador Geral de Direitos de Minorias Sociais e População em Situação de Risco</a:t>
            </a:r>
          </a:p>
          <a:p>
            <a:r>
              <a:rPr lang="pt-BR" sz="1400" dirty="0">
                <a:solidFill>
                  <a:schemeClr val="accent2">
                    <a:lumMod val="50000"/>
                  </a:schemeClr>
                </a:solidFill>
                <a:latin typeface="Arial" pitchFamily="34" charset="0"/>
                <a:cs typeface="Arial" pitchFamily="34" charset="0"/>
              </a:rPr>
              <a:t>Coordenador do CIAMP-Rua</a:t>
            </a:r>
          </a:p>
        </p:txBody>
      </p:sp>
    </p:spTree>
    <p:extLst>
      <p:ext uri="{BB962C8B-B14F-4D97-AF65-F5344CB8AC3E}">
        <p14:creationId xmlns:p14="http://schemas.microsoft.com/office/powerpoint/2010/main" val="120960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56690F2-DC9E-4A64-B313-D8A837D6CFD4}"/>
              </a:ext>
            </a:extLst>
          </p:cNvPr>
          <p:cNvSpPr>
            <a:spLocks noGrp="1"/>
          </p:cNvSpPr>
          <p:nvPr>
            <p:ph idx="1"/>
          </p:nvPr>
        </p:nvSpPr>
        <p:spPr>
          <a:xfrm>
            <a:off x="605308" y="1584100"/>
            <a:ext cx="5486400" cy="5009883"/>
          </a:xfrm>
        </p:spPr>
        <p:txBody>
          <a:bodyPr anchor="ctr">
            <a:noAutofit/>
          </a:bodyPr>
          <a:lstStyle/>
          <a:p>
            <a:pPr marL="0" indent="0">
              <a:buNone/>
            </a:pPr>
            <a:r>
              <a:rPr lang="pt-BR" sz="2400" dirty="0"/>
              <a:t>“Cada um de nós sabe a </a:t>
            </a:r>
            <a:r>
              <a:rPr lang="pt-BR" sz="2400" b="1" dirty="0"/>
              <a:t>importância da moradia </a:t>
            </a:r>
            <a:r>
              <a:rPr lang="pt-BR" sz="2400" dirty="0"/>
              <a:t>como um espaço essencial que possibilita organizar nossa alimentação, nos recuperarmos quando estamos doentes, </a:t>
            </a:r>
            <a:r>
              <a:rPr lang="pt-BR" sz="2400" b="1" dirty="0"/>
              <a:t>cuidar de nossas famílias</a:t>
            </a:r>
            <a:r>
              <a:rPr lang="pt-BR" sz="2400" dirty="0"/>
              <a:t>, repousar e nos prepararmos para mais um dia de trabalho. </a:t>
            </a:r>
            <a:r>
              <a:rPr lang="pt-BR" sz="2400" b="1" dirty="0"/>
              <a:t>Sem moradia, perdemos essas referências</a:t>
            </a:r>
            <a:r>
              <a:rPr lang="pt-BR" sz="2400" dirty="0"/>
              <a:t> e todos os desafios se tornam muito mais difíceis.”</a:t>
            </a:r>
          </a:p>
          <a:p>
            <a:pPr marL="0" indent="0">
              <a:buNone/>
            </a:pPr>
            <a:endParaRPr lang="pt-BR" sz="1600" dirty="0"/>
          </a:p>
          <a:p>
            <a:pPr marL="0" indent="0">
              <a:buNone/>
            </a:pPr>
            <a:r>
              <a:rPr lang="pt-BR" sz="1600" dirty="0"/>
              <a:t>(</a:t>
            </a:r>
            <a:r>
              <a:rPr lang="pt-BR" sz="1600" dirty="0" err="1"/>
              <a:t>INRua</a:t>
            </a:r>
            <a:r>
              <a:rPr lang="pt-BR" sz="1600" dirty="0"/>
              <a:t>, 2020)</a:t>
            </a:r>
          </a:p>
        </p:txBody>
      </p:sp>
      <p:sp>
        <p:nvSpPr>
          <p:cNvPr id="4" name="Título 3"/>
          <p:cNvSpPr>
            <a:spLocks noGrp="1"/>
          </p:cNvSpPr>
          <p:nvPr>
            <p:ph type="title"/>
          </p:nvPr>
        </p:nvSpPr>
        <p:spPr>
          <a:xfrm>
            <a:off x="2614411" y="334181"/>
            <a:ext cx="4314423" cy="901522"/>
          </a:xfrm>
        </p:spPr>
        <p:txBody>
          <a:bodyPr>
            <a:normAutofit/>
          </a:bodyPr>
          <a:lstStyle/>
          <a:p>
            <a:pPr algn="ctr"/>
            <a:r>
              <a:rPr lang="pt-BR" sz="2800" b="1" dirty="0">
                <a:solidFill>
                  <a:schemeClr val="accent2">
                    <a:lumMod val="50000"/>
                  </a:schemeClr>
                </a:solidFill>
                <a:effectLst>
                  <a:outerShdw blurRad="38100" dist="38100" dir="2700000" algn="tl">
                    <a:srgbClr val="000000">
                      <a:alpha val="43137"/>
                    </a:srgbClr>
                  </a:outerShdw>
                </a:effectLst>
              </a:rPr>
              <a:t>O modelo </a:t>
            </a:r>
            <a:r>
              <a:rPr lang="pt-BR" sz="2800" b="1" i="1" dirty="0">
                <a:solidFill>
                  <a:schemeClr val="accent2">
                    <a:lumMod val="50000"/>
                  </a:schemeClr>
                </a:solidFill>
                <a:effectLst>
                  <a:outerShdw blurRad="38100" dist="38100" dir="2700000" algn="tl">
                    <a:srgbClr val="000000">
                      <a:alpha val="43137"/>
                    </a:srgbClr>
                  </a:outerShdw>
                </a:effectLst>
              </a:rPr>
              <a:t>Housing First</a:t>
            </a:r>
            <a:endParaRPr lang="pt-BR" sz="2800" dirty="0">
              <a:solidFill>
                <a:schemeClr val="accent2">
                  <a:lumMod val="50000"/>
                </a:schemeClr>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485" y="321637"/>
            <a:ext cx="3459498" cy="306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Dicas para reforçar o hábito da alimentação saudável para crianças no  ambiente familiar - Believe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455" y="3696236"/>
            <a:ext cx="5746157" cy="300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9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56690F2-DC9E-4A64-B313-D8A837D6CFD4}"/>
              </a:ext>
            </a:extLst>
          </p:cNvPr>
          <p:cNvSpPr>
            <a:spLocks noGrp="1"/>
          </p:cNvSpPr>
          <p:nvPr>
            <p:ph idx="1"/>
          </p:nvPr>
        </p:nvSpPr>
        <p:spPr>
          <a:xfrm>
            <a:off x="386367" y="1223493"/>
            <a:ext cx="7237926" cy="5318975"/>
          </a:xfrm>
        </p:spPr>
        <p:txBody>
          <a:bodyPr anchor="ctr">
            <a:noAutofit/>
          </a:bodyPr>
          <a:lstStyle/>
          <a:p>
            <a:pPr marL="0" indent="0">
              <a:spcBef>
                <a:spcPts val="0"/>
              </a:spcBef>
              <a:buNone/>
            </a:pPr>
            <a:r>
              <a:rPr lang="pt-BR" sz="2400" dirty="0"/>
              <a:t>A moradia é o ponto de partida e não um objetivo final, é a primeira coisa fornecida antes de qualquer outro tipo de apoio ou intervenção. </a:t>
            </a:r>
          </a:p>
          <a:p>
            <a:pPr marL="0" indent="0">
              <a:spcBef>
                <a:spcPts val="0"/>
              </a:spcBef>
              <a:buNone/>
            </a:pPr>
            <a:endParaRPr lang="pt-BR" sz="1100" dirty="0"/>
          </a:p>
          <a:p>
            <a:pPr marL="0" indent="0">
              <a:spcBef>
                <a:spcPts val="0"/>
              </a:spcBef>
              <a:buNone/>
            </a:pPr>
            <a:r>
              <a:rPr lang="pt-BR" sz="2400" dirty="0"/>
              <a:t>Ter uma moradia é o caminho principal a partir do qual os sujeitos podem acessar todos os demais direitos e, por isso, se deve oferecer uma moradia individual para as pessoas em situação de rua, sem que haja pré-condições ou imposições que estas pessoas não possam cumprir. </a:t>
            </a:r>
          </a:p>
          <a:p>
            <a:pPr marL="0" indent="0">
              <a:spcBef>
                <a:spcPts val="0"/>
              </a:spcBef>
              <a:buNone/>
            </a:pPr>
            <a:endParaRPr lang="pt-BR" sz="1050" dirty="0"/>
          </a:p>
          <a:p>
            <a:pPr marL="0" indent="0">
              <a:spcBef>
                <a:spcPts val="0"/>
              </a:spcBef>
              <a:buNone/>
            </a:pPr>
            <a:r>
              <a:rPr lang="pt-BR" sz="2400" dirty="0"/>
              <a:t>Após as primeiras experiências em Nova Iorque o modelo foi expandido para o Canadá, Japão e mais de 20 países europeus e recentemente surgiram experiências de projetos piloto na América Latina (Chile, Brasil e Uruguai).</a:t>
            </a:r>
          </a:p>
        </p:txBody>
      </p:sp>
      <p:sp>
        <p:nvSpPr>
          <p:cNvPr id="4" name="Título 3"/>
          <p:cNvSpPr>
            <a:spLocks noGrp="1"/>
          </p:cNvSpPr>
          <p:nvPr>
            <p:ph type="title"/>
          </p:nvPr>
        </p:nvSpPr>
        <p:spPr>
          <a:xfrm>
            <a:off x="2768957" y="141668"/>
            <a:ext cx="6336406" cy="901522"/>
          </a:xfrm>
        </p:spPr>
        <p:txBody>
          <a:bodyPr>
            <a:normAutofit/>
          </a:bodyPr>
          <a:lstStyle/>
          <a:p>
            <a:pPr algn="ctr"/>
            <a:r>
              <a:rPr lang="pt-BR" sz="2800" b="1" dirty="0">
                <a:solidFill>
                  <a:schemeClr val="accent2">
                    <a:lumMod val="50000"/>
                  </a:schemeClr>
                </a:solidFill>
                <a:effectLst>
                  <a:outerShdw blurRad="38100" dist="38100" dir="2700000" algn="tl">
                    <a:srgbClr val="000000">
                      <a:alpha val="43137"/>
                    </a:srgbClr>
                  </a:outerShdw>
                </a:effectLst>
              </a:rPr>
              <a:t>O modelo </a:t>
            </a:r>
            <a:r>
              <a:rPr lang="pt-BR" sz="2800" b="1" i="1" dirty="0">
                <a:solidFill>
                  <a:schemeClr val="accent2">
                    <a:lumMod val="50000"/>
                  </a:schemeClr>
                </a:solidFill>
                <a:effectLst>
                  <a:outerShdw blurRad="38100" dist="38100" dir="2700000" algn="tl">
                    <a:srgbClr val="000000">
                      <a:alpha val="43137"/>
                    </a:srgbClr>
                  </a:outerShdw>
                </a:effectLst>
              </a:rPr>
              <a:t>Housing First</a:t>
            </a:r>
            <a:endParaRPr lang="pt-BR" sz="2800" dirty="0">
              <a:solidFill>
                <a:schemeClr val="accent2">
                  <a:lumMod val="50000"/>
                </a:schemeClr>
              </a:solidFill>
              <a:effectLst>
                <a:outerShdw blurRad="38100" dist="38100" dir="2700000" algn="tl">
                  <a:srgbClr val="000000">
                    <a:alpha val="43137"/>
                  </a:srgbClr>
                </a:outerShdw>
              </a:effectLst>
            </a:endParaRPr>
          </a:p>
        </p:txBody>
      </p:sp>
      <p:pic>
        <p:nvPicPr>
          <p:cNvPr id="8194" name="Picture 2" descr="With 'Housing First' Initiative, N.J. Cuts Homelessness by Half in 10 Years  - Monarch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177" y="1477851"/>
            <a:ext cx="4309823" cy="301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5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56690F2-DC9E-4A64-B313-D8A837D6CFD4}"/>
              </a:ext>
            </a:extLst>
          </p:cNvPr>
          <p:cNvSpPr>
            <a:spLocks noGrp="1"/>
          </p:cNvSpPr>
          <p:nvPr>
            <p:ph idx="1"/>
          </p:nvPr>
        </p:nvSpPr>
        <p:spPr>
          <a:xfrm>
            <a:off x="1081824" y="3438658"/>
            <a:ext cx="9324306" cy="2498503"/>
          </a:xfrm>
        </p:spPr>
        <p:txBody>
          <a:bodyPr anchor="ctr">
            <a:noAutofit/>
          </a:bodyPr>
          <a:lstStyle/>
          <a:p>
            <a:pPr marL="0" indent="0" algn="ctr">
              <a:spcBef>
                <a:spcPts val="0"/>
              </a:spcBef>
              <a:buNone/>
            </a:pPr>
            <a:r>
              <a:rPr lang="pt-BR" sz="2400" b="1" dirty="0"/>
              <a:t>Moradia permanente, dispersa, segura e integrada à cidade/comunidade.</a:t>
            </a:r>
          </a:p>
          <a:p>
            <a:pPr marL="0" indent="0" algn="ctr">
              <a:spcBef>
                <a:spcPts val="0"/>
              </a:spcBef>
              <a:buNone/>
            </a:pPr>
            <a:endParaRPr lang="pt-BR" sz="1100" b="1" dirty="0"/>
          </a:p>
          <a:p>
            <a:pPr marL="0" indent="0" algn="ctr">
              <a:spcBef>
                <a:spcPts val="0"/>
              </a:spcBef>
              <a:buNone/>
            </a:pPr>
            <a:r>
              <a:rPr lang="pt-BR" sz="3600" b="1" dirty="0"/>
              <a:t>+</a:t>
            </a:r>
          </a:p>
          <a:p>
            <a:pPr marL="0" indent="0" algn="ctr">
              <a:spcBef>
                <a:spcPts val="0"/>
              </a:spcBef>
              <a:buNone/>
            </a:pPr>
            <a:endParaRPr lang="pt-BR" sz="1100" b="1" dirty="0"/>
          </a:p>
          <a:p>
            <a:pPr marL="0" indent="0" algn="ctr">
              <a:spcBef>
                <a:spcPts val="0"/>
              </a:spcBef>
              <a:buNone/>
            </a:pPr>
            <a:r>
              <a:rPr lang="pt-BR" sz="2400" b="1" dirty="0"/>
              <a:t>Suporte individualizado, domiciliar, acesso às políticas públicas e convivência comunitária.</a:t>
            </a:r>
          </a:p>
          <a:p>
            <a:pPr marL="0" indent="0">
              <a:spcBef>
                <a:spcPts val="0"/>
              </a:spcBef>
              <a:buNone/>
            </a:pPr>
            <a:endParaRPr lang="pt-BR" sz="1100" dirty="0"/>
          </a:p>
        </p:txBody>
      </p:sp>
      <p:sp>
        <p:nvSpPr>
          <p:cNvPr id="4" name="Título 3"/>
          <p:cNvSpPr>
            <a:spLocks noGrp="1"/>
          </p:cNvSpPr>
          <p:nvPr>
            <p:ph type="title"/>
          </p:nvPr>
        </p:nvSpPr>
        <p:spPr>
          <a:xfrm>
            <a:off x="2768957" y="141668"/>
            <a:ext cx="6336406" cy="901522"/>
          </a:xfrm>
        </p:spPr>
        <p:txBody>
          <a:bodyPr>
            <a:normAutofit/>
          </a:bodyPr>
          <a:lstStyle/>
          <a:p>
            <a:pPr algn="ctr"/>
            <a:r>
              <a:rPr lang="pt-BR" sz="2800" b="1" dirty="0">
                <a:solidFill>
                  <a:schemeClr val="accent2">
                    <a:lumMod val="50000"/>
                  </a:schemeClr>
                </a:solidFill>
                <a:effectLst>
                  <a:outerShdw blurRad="38100" dist="38100" dir="2700000" algn="tl">
                    <a:srgbClr val="000000">
                      <a:alpha val="43137"/>
                    </a:srgbClr>
                  </a:outerShdw>
                </a:effectLst>
              </a:rPr>
              <a:t>O modelo </a:t>
            </a:r>
            <a:r>
              <a:rPr lang="pt-BR" sz="2800" b="1" i="1" dirty="0">
                <a:solidFill>
                  <a:schemeClr val="accent2">
                    <a:lumMod val="50000"/>
                  </a:schemeClr>
                </a:solidFill>
                <a:effectLst>
                  <a:outerShdw blurRad="38100" dist="38100" dir="2700000" algn="tl">
                    <a:srgbClr val="000000">
                      <a:alpha val="43137"/>
                    </a:srgbClr>
                  </a:outerShdw>
                </a:effectLst>
              </a:rPr>
              <a:t>Housing First</a:t>
            </a:r>
            <a:endParaRPr lang="pt-BR" sz="2800" dirty="0">
              <a:solidFill>
                <a:schemeClr val="accent2">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481" y="1361408"/>
            <a:ext cx="7165283" cy="181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32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330B81A9-34E3-4371-92C0-853A42197408}"/>
              </a:ext>
            </a:extLst>
          </p:cNvPr>
          <p:cNvSpPr txBox="1"/>
          <p:nvPr/>
        </p:nvSpPr>
        <p:spPr>
          <a:xfrm>
            <a:off x="749299" y="1005936"/>
            <a:ext cx="10134601" cy="5909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dirty="0">
                <a:ln>
                  <a:noFill/>
                </a:ln>
                <a:solidFill>
                  <a:prstClr val="black"/>
                </a:solidFill>
                <a:effectLst/>
                <a:uLnTx/>
                <a:uFillTx/>
                <a:latin typeface="Calibri"/>
              </a:rPr>
              <a:t>Pessoas em situação crônica de rua:</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100" dirty="0">
                <a:solidFill>
                  <a:prstClr val="black"/>
                </a:solidFill>
                <a:latin typeface="Calibri"/>
              </a:rPr>
              <a:t>Mais de cinco anos na rua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100" b="0" i="0" u="none" strike="noStrike" kern="1200" cap="none" spc="0" normalizeH="0" baseline="0" noProof="0" dirty="0">
                <a:ln>
                  <a:noFill/>
                </a:ln>
                <a:solidFill>
                  <a:prstClr val="black"/>
                </a:solidFill>
                <a:effectLst/>
                <a:uLnTx/>
                <a:uFillTx/>
                <a:latin typeface="Calibri"/>
              </a:rPr>
              <a:t>Transtorno mental</a:t>
            </a:r>
            <a:endParaRPr lang="pt-BR" sz="21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100" dirty="0">
                <a:solidFill>
                  <a:prstClr val="black"/>
                </a:solidFill>
                <a:latin typeface="Calibri"/>
              </a:rPr>
              <a:t>Uso abusivo de álcool e outras drogas </a:t>
            </a:r>
            <a:endParaRPr kumimoji="0" lang="pt-BR" sz="2100" b="0" i="0" u="none" strike="noStrike" kern="1200" cap="none" spc="0" normalizeH="0" baseline="0" noProof="0" dirty="0">
              <a:ln>
                <a:noFill/>
              </a:ln>
              <a:solidFill>
                <a:prstClr val="black"/>
              </a:solidFill>
              <a:effectLst/>
              <a:uLnTx/>
              <a:uFillTx/>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2100" b="1"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100" b="1" dirty="0">
                <a:solidFill>
                  <a:prstClr val="black"/>
                </a:solidFill>
                <a:latin typeface="Calibri"/>
              </a:rPr>
              <a:t>Públicos específicos: </a:t>
            </a:r>
          </a:p>
          <a:p>
            <a:pPr marL="342900" lvl="0" indent="-342900">
              <a:buFont typeface="Arial" pitchFamily="34" charset="0"/>
              <a:buChar char="•"/>
            </a:pPr>
            <a:r>
              <a:rPr lang="pt-BR" sz="2100" dirty="0"/>
              <a:t>Mulheres gestantes e/ou com crianças em situação de rua;</a:t>
            </a:r>
          </a:p>
          <a:p>
            <a:pPr marL="342900" lvl="0" indent="-342900">
              <a:buFont typeface="Arial" pitchFamily="34" charset="0"/>
              <a:buChar char="•"/>
            </a:pPr>
            <a:r>
              <a:rPr lang="pt-BR" sz="2100" dirty="0"/>
              <a:t>Medida protetiva para crianças e recém-nascidos em situação de rua, acompanhadas de suas famílias;</a:t>
            </a:r>
          </a:p>
          <a:p>
            <a:pPr marL="342900" lvl="0" indent="-342900">
              <a:buFont typeface="Arial" pitchFamily="34" charset="0"/>
              <a:buChar char="•"/>
            </a:pPr>
            <a:r>
              <a:rPr lang="pt-BR" sz="2100" dirty="0"/>
              <a:t>Famílias em situação de rua;</a:t>
            </a:r>
          </a:p>
          <a:p>
            <a:pPr marL="342900" lvl="0" indent="-342900">
              <a:buFont typeface="Arial" pitchFamily="34" charset="0"/>
              <a:buChar char="•"/>
            </a:pPr>
            <a:r>
              <a:rPr lang="pt-BR" sz="2100" dirty="0"/>
              <a:t>Jovens que completaram maior idade, egressos de abrigos para crianças e adolescentes;</a:t>
            </a:r>
          </a:p>
          <a:p>
            <a:pPr marL="342900" lvl="0" indent="-342900">
              <a:buFont typeface="Arial" pitchFamily="34" charset="0"/>
              <a:buChar char="•"/>
            </a:pPr>
            <a:r>
              <a:rPr lang="pt-BR" sz="2100" dirty="0"/>
              <a:t>Pessoas com deficiência em situação de rua;</a:t>
            </a:r>
          </a:p>
          <a:p>
            <a:pPr marL="342900" lvl="0" indent="-342900">
              <a:buFont typeface="Arial" pitchFamily="34" charset="0"/>
              <a:buChar char="•"/>
            </a:pPr>
            <a:r>
              <a:rPr lang="pt-BR" sz="2100" dirty="0"/>
              <a:t>Pessoas idosas em situação de rua;</a:t>
            </a:r>
          </a:p>
          <a:p>
            <a:pPr marL="342900" lvl="0" indent="-342900">
              <a:buFont typeface="Arial" pitchFamily="34" charset="0"/>
              <a:buChar char="•"/>
            </a:pPr>
            <a:r>
              <a:rPr lang="pt-BR" sz="2100" dirty="0"/>
              <a:t>Pessoas LGBT em situação de rua e/ou expulsas das residências de seus familiares por causa de sua identidade de gênero e orientação sexual;</a:t>
            </a:r>
          </a:p>
          <a:p>
            <a:pPr marL="342900" lvl="0" indent="-342900">
              <a:buFont typeface="Arial" pitchFamily="34" charset="0"/>
              <a:buChar char="•"/>
            </a:pPr>
            <a:r>
              <a:rPr lang="pt-BR" sz="2100" dirty="0"/>
              <a:t>Pessoas em situação de rua egressas de comunidades terapêuticas;</a:t>
            </a:r>
          </a:p>
          <a:p>
            <a:pPr marL="342900" indent="-342900">
              <a:buFont typeface="Arial" pitchFamily="34" charset="0"/>
              <a:buChar char="•"/>
            </a:pPr>
            <a:r>
              <a:rPr lang="pt-BR" sz="2100" dirty="0"/>
              <a:t>Pessoas egressas do sistema prisional que não possuem moradia ou </a:t>
            </a:r>
          </a:p>
          <a:p>
            <a:r>
              <a:rPr lang="pt-BR" sz="2100" dirty="0"/>
              <a:t>vínculos familiares para coabitação. </a:t>
            </a:r>
            <a:r>
              <a:rPr kumimoji="0" lang="pt-BR" sz="2000" b="0" i="0" u="none" strike="noStrike" kern="1200" cap="none" spc="0" normalizeH="0" baseline="0" noProof="0" dirty="0">
                <a:ln>
                  <a:noFill/>
                </a:ln>
                <a:solidFill>
                  <a:prstClr val="black"/>
                </a:solidFill>
                <a:effectLst/>
                <a:uLnTx/>
                <a:uFillTx/>
                <a:latin typeface="Calibri"/>
              </a:rPr>
              <a:t>		</a:t>
            </a:r>
          </a:p>
        </p:txBody>
      </p:sp>
      <p:sp>
        <p:nvSpPr>
          <p:cNvPr id="8" name="Título de Slide">
            <a:extLst>
              <a:ext uri="{FF2B5EF4-FFF2-40B4-BE49-F238E27FC236}">
                <a16:creationId xmlns:a16="http://schemas.microsoft.com/office/drawing/2014/main" xmlns="" id="{CBF4170A-83C7-4F55-A6EC-0F4B25FC9C66}"/>
              </a:ext>
            </a:extLst>
          </p:cNvPr>
          <p:cNvSpPr txBox="1">
            <a:spLocks/>
          </p:cNvSpPr>
          <p:nvPr/>
        </p:nvSpPr>
        <p:spPr>
          <a:xfrm>
            <a:off x="2501900" y="368146"/>
            <a:ext cx="5765800" cy="54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2400" b="1" i="0" u="none" strike="noStrike" kern="1200" cap="none" spc="0" normalizeH="0" baseline="0" noProof="0" dirty="0">
                <a:ln>
                  <a:noFill/>
                </a:ln>
                <a:solidFill>
                  <a:schemeClr val="accent2">
                    <a:lumMod val="50000"/>
                  </a:schemeClr>
                </a:solidFill>
                <a:effectLst/>
                <a:uLnTx/>
                <a:uFillTx/>
                <a:latin typeface="Trebuchet MS" panose="020B0603020202020204" pitchFamily="34" charset="0"/>
                <a:ea typeface="+mj-ea"/>
                <a:cs typeface="+mj-cs"/>
              </a:rPr>
              <a:t>PÚBLICO-ALVO DO MORADIA PRIMEIRO</a:t>
            </a:r>
          </a:p>
        </p:txBody>
      </p:sp>
    </p:spTree>
    <p:extLst>
      <p:ext uri="{BB962C8B-B14F-4D97-AF65-F5344CB8AC3E}">
        <p14:creationId xmlns:p14="http://schemas.microsoft.com/office/powerpoint/2010/main" val="243142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1CBC740F-03D4-4DCD-B573-F81809F90F4E}"/>
              </a:ext>
            </a:extLst>
          </p:cNvPr>
          <p:cNvPicPr>
            <a:picLocks noChangeAspect="1"/>
          </p:cNvPicPr>
          <p:nvPr/>
        </p:nvPicPr>
        <p:blipFill>
          <a:blip r:embed="rId2"/>
          <a:stretch>
            <a:fillRect/>
          </a:stretch>
        </p:blipFill>
        <p:spPr>
          <a:xfrm>
            <a:off x="2643836" y="812995"/>
            <a:ext cx="8741728" cy="6045005"/>
          </a:xfrm>
          <a:prstGeom prst="rect">
            <a:avLst/>
          </a:prstGeom>
        </p:spPr>
      </p:pic>
      <p:sp>
        <p:nvSpPr>
          <p:cNvPr id="3" name="CaixaDeTexto 2">
            <a:extLst>
              <a:ext uri="{FF2B5EF4-FFF2-40B4-BE49-F238E27FC236}">
                <a16:creationId xmlns:a16="http://schemas.microsoft.com/office/drawing/2014/main" xmlns="" id="{0DC3921B-405D-4FB2-B56E-5BC5AD042157}"/>
              </a:ext>
            </a:extLst>
          </p:cNvPr>
          <p:cNvSpPr txBox="1"/>
          <p:nvPr/>
        </p:nvSpPr>
        <p:spPr>
          <a:xfrm>
            <a:off x="0" y="129068"/>
            <a:ext cx="12192000" cy="523220"/>
          </a:xfrm>
          <a:prstGeom prst="rect">
            <a:avLst/>
          </a:prstGeom>
          <a:noFill/>
        </p:spPr>
        <p:txBody>
          <a:bodyPr wrap="square" rtlCol="0">
            <a:spAutoFit/>
          </a:bodyPr>
          <a:lstStyle/>
          <a:p>
            <a:pPr algn="ctr"/>
            <a:r>
              <a:rPr lang="pt-BR" sz="2800" b="1" dirty="0">
                <a:solidFill>
                  <a:schemeClr val="accent2">
                    <a:lumMod val="75000"/>
                  </a:schemeClr>
                </a:solidFill>
              </a:rPr>
              <a:t>PRINCÍPIOS  (</a:t>
            </a:r>
            <a:r>
              <a:rPr lang="pt-BR" sz="2800" b="1" i="1" dirty="0">
                <a:solidFill>
                  <a:schemeClr val="accent2">
                    <a:lumMod val="75000"/>
                  </a:schemeClr>
                </a:solidFill>
              </a:rPr>
              <a:t>Housing First</a:t>
            </a:r>
            <a:r>
              <a:rPr lang="pt-BR" sz="2800" b="1" dirty="0">
                <a:solidFill>
                  <a:schemeClr val="accent2">
                    <a:lumMod val="75000"/>
                  </a:schemeClr>
                </a:solidFill>
              </a:rPr>
              <a:t>)</a:t>
            </a:r>
          </a:p>
        </p:txBody>
      </p:sp>
    </p:spTree>
    <p:extLst>
      <p:ext uri="{BB962C8B-B14F-4D97-AF65-F5344CB8AC3E}">
        <p14:creationId xmlns:p14="http://schemas.microsoft.com/office/powerpoint/2010/main" val="350645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330B81A9-34E3-4371-92C0-853A42197408}"/>
              </a:ext>
            </a:extLst>
          </p:cNvPr>
          <p:cNvSpPr txBox="1"/>
          <p:nvPr/>
        </p:nvSpPr>
        <p:spPr>
          <a:xfrm>
            <a:off x="393405" y="1237286"/>
            <a:ext cx="10706691" cy="5509200"/>
          </a:xfrm>
          <a:prstGeom prst="rect">
            <a:avLst/>
          </a:prstGeom>
          <a:noFill/>
        </p:spPr>
        <p:txBody>
          <a:bodyPr wrap="square" rtlCol="0">
            <a:spAutoFit/>
          </a:bodyPr>
          <a:lstStyle/>
          <a:p>
            <a:pPr algn="ctr"/>
            <a:r>
              <a:rPr lang="pt-BR" sz="2000" b="1" dirty="0"/>
              <a:t>Objetivo</a:t>
            </a:r>
            <a:r>
              <a:rPr lang="pt-BR" sz="2000" b="1" dirty="0">
                <a:solidFill>
                  <a:srgbClr val="000000"/>
                </a:solidFill>
                <a:effectLst/>
                <a:latin typeface="Calibri" panose="020F0502020204030204" pitchFamily="34" charset="0"/>
                <a:ea typeface="Times New Roman" panose="02020603050405020304" pitchFamily="18" charset="0"/>
              </a:rPr>
              <a:t>:</a:t>
            </a:r>
            <a:r>
              <a:rPr lang="pt-BR" sz="2000" dirty="0">
                <a:solidFill>
                  <a:srgbClr val="000000"/>
                </a:solidFill>
                <a:effectLst/>
                <a:latin typeface="Calibri" panose="020F0502020204030204" pitchFamily="34" charset="0"/>
                <a:ea typeface="Times New Roman" panose="02020603050405020304" pitchFamily="18" charset="0"/>
              </a:rPr>
              <a:t> </a:t>
            </a:r>
          </a:p>
          <a:p>
            <a:pPr algn="ctr"/>
            <a:r>
              <a:rPr lang="pt-BR" sz="2000" dirty="0">
                <a:solidFill>
                  <a:srgbClr val="000000"/>
                </a:solidFill>
                <a:effectLst/>
                <a:latin typeface="Calibri" panose="020F0502020204030204" pitchFamily="34" charset="0"/>
                <a:ea typeface="Times New Roman" panose="02020603050405020304" pitchFamily="18" charset="0"/>
              </a:rPr>
              <a:t>P</a:t>
            </a:r>
            <a:r>
              <a:rPr lang="pt-BR" sz="1800" b="0" i="0" u="none" strike="noStrike" baseline="0" dirty="0">
                <a:latin typeface="Rawline-Medium"/>
              </a:rPr>
              <a:t>romover o acesso imediato de indivíduos e famílias:</a:t>
            </a:r>
          </a:p>
          <a:p>
            <a:pPr algn="ctr"/>
            <a:r>
              <a:rPr lang="pt-BR" sz="1800" b="0" i="0" u="none" strike="noStrike" baseline="0" dirty="0">
                <a:latin typeface="Rawline-Medium"/>
              </a:rPr>
              <a:t>I - à moradia temporária, em ambiente seguro e acessível;</a:t>
            </a:r>
          </a:p>
          <a:p>
            <a:pPr algn="ctr"/>
            <a:r>
              <a:rPr lang="pt-BR" sz="1800" b="0" i="0" u="none" strike="noStrike" baseline="0" dirty="0">
                <a:latin typeface="Rawline-Medium"/>
              </a:rPr>
              <a:t>II - à políticas públicas de promoção da vida autônoma e da empregabilidade;</a:t>
            </a:r>
          </a:p>
          <a:p>
            <a:pPr algn="ctr"/>
            <a:r>
              <a:rPr lang="pt-BR" sz="1800" b="0" i="0" u="none" strike="noStrike" baseline="0" dirty="0">
                <a:latin typeface="Rawline-Medium"/>
              </a:rPr>
              <a:t>III - à infraestrutura urbana integrada à comunidade; e</a:t>
            </a:r>
          </a:p>
          <a:p>
            <a:pPr algn="ctr"/>
            <a:r>
              <a:rPr lang="pt-BR" sz="1800" b="0" i="0" u="none" strike="noStrike" baseline="0" dirty="0">
                <a:latin typeface="Rawline-Medium"/>
              </a:rPr>
              <a:t>IV - ao acompanhamento especializado de suporte à vida domiciliada</a:t>
            </a:r>
            <a:r>
              <a:rPr lang="pt-BR" sz="2000" dirty="0"/>
              <a:t>.</a:t>
            </a:r>
          </a:p>
          <a:p>
            <a:pPr algn="just"/>
            <a:endParaRPr lang="pt-BR" sz="2000" dirty="0">
              <a:effectLst/>
              <a:latin typeface="Calibri" panose="020F0502020204030204" pitchFamily="34" charset="0"/>
              <a:ea typeface="Calibri" panose="020F0502020204030204" pitchFamily="34" charset="0"/>
            </a:endParaRPr>
          </a:p>
          <a:p>
            <a:pPr algn="ctr"/>
            <a:r>
              <a:rPr lang="pt-BR" sz="2000" b="1" dirty="0"/>
              <a:t>Objetivos Específicos:</a:t>
            </a:r>
          </a:p>
          <a:p>
            <a:pPr algn="l"/>
            <a:r>
              <a:rPr lang="pt-BR" sz="1800" b="0" i="0" u="none" strike="noStrike" baseline="0" dirty="0">
                <a:latin typeface="Rawline-Medium"/>
              </a:rPr>
              <a:t>I - atender famílias e indivíduos com os serviços de moradia e apoio técnico social, como forma de superação da situação de rua;</a:t>
            </a:r>
          </a:p>
          <a:p>
            <a:pPr algn="l"/>
            <a:r>
              <a:rPr lang="pt-BR" sz="1800" b="0" i="0" u="none" strike="noStrike" baseline="0" dirty="0">
                <a:latin typeface="Rawline-Medium"/>
              </a:rPr>
              <a:t>II - promover acesso às políticas públicas e convivência social e comunitária para as pessoas atendidas no Projeto;</a:t>
            </a:r>
          </a:p>
          <a:p>
            <a:pPr algn="l"/>
            <a:r>
              <a:rPr lang="pt-BR" sz="1800" b="0" i="0" u="none" strike="noStrike" baseline="0" dirty="0">
                <a:latin typeface="Rawline-Medium"/>
              </a:rPr>
              <a:t>III - melhorar as condições de saúde física e mental da população em situação de rua;</a:t>
            </a:r>
          </a:p>
          <a:p>
            <a:pPr algn="l"/>
            <a:r>
              <a:rPr lang="pt-BR" sz="1800" b="0" i="0" u="none" strike="noStrike" baseline="0" dirty="0">
                <a:latin typeface="Rawline-Medium"/>
              </a:rPr>
              <a:t>IV - apoiar as pessoas atendidas no Projeto a conquistarem o exercício pleno da cidadania;</a:t>
            </a:r>
          </a:p>
          <a:p>
            <a:pPr algn="l"/>
            <a:r>
              <a:rPr lang="pt-BR" sz="1800" b="0" i="0" u="none" strike="noStrike" baseline="0" dirty="0">
                <a:latin typeface="Rawline-Medium"/>
              </a:rPr>
              <a:t>V - consolidar referências de aplicação do modelo Moradia Primeiro no Brasil;</a:t>
            </a:r>
          </a:p>
          <a:p>
            <a:pPr algn="l"/>
            <a:r>
              <a:rPr lang="pt-BR" sz="1800" b="0" i="0" u="none" strike="noStrike" baseline="0" dirty="0">
                <a:latin typeface="Rawline-Medium"/>
              </a:rPr>
              <a:t>VI - produzir dados, informações e indicadores para subsidiar políticas públicas e estabelecer o modelo Moradia Primeiro como tal, ampliando as possibilidades de atenção à população em situação de rua; e</a:t>
            </a:r>
          </a:p>
          <a:p>
            <a:pPr algn="l"/>
            <a:r>
              <a:rPr lang="pt-BR" sz="1800" b="0" i="0" u="none" strike="noStrike" baseline="0" dirty="0">
                <a:latin typeface="Rawline-Medium"/>
              </a:rPr>
              <a:t>VII - registrar histórias das pessoas atendidas pelo Projeto de modo a produzir material </a:t>
            </a:r>
          </a:p>
          <a:p>
            <a:pPr algn="l"/>
            <a:r>
              <a:rPr lang="pt-BR" sz="1800" b="0" i="0" u="none" strike="noStrike" baseline="0" dirty="0">
                <a:latin typeface="Rawline-Medium"/>
              </a:rPr>
              <a:t>para sensibilizar a sociedade e a gestão pública sobre os direitos da população em </a:t>
            </a:r>
          </a:p>
          <a:p>
            <a:pPr algn="l"/>
            <a:r>
              <a:rPr lang="pt-BR" sz="1800" b="0" i="0" u="none" strike="noStrike" baseline="0" dirty="0">
                <a:latin typeface="Rawline-Medium"/>
              </a:rPr>
              <a:t>situação de rua e os resultados do Moradia Primeiro.</a:t>
            </a:r>
            <a:endParaRPr lang="pt-BR" sz="2000" dirty="0"/>
          </a:p>
        </p:txBody>
      </p:sp>
      <p:sp>
        <p:nvSpPr>
          <p:cNvPr id="4" name="Título de Slide">
            <a:extLst>
              <a:ext uri="{FF2B5EF4-FFF2-40B4-BE49-F238E27FC236}">
                <a16:creationId xmlns:a16="http://schemas.microsoft.com/office/drawing/2014/main" xmlns="" id="{6737D29C-EC99-4195-9FF7-38B3A47EDE05}"/>
              </a:ext>
            </a:extLst>
          </p:cNvPr>
          <p:cNvSpPr txBox="1">
            <a:spLocks/>
          </p:cNvSpPr>
          <p:nvPr/>
        </p:nvSpPr>
        <p:spPr>
          <a:xfrm>
            <a:off x="2641601" y="159488"/>
            <a:ext cx="6011746" cy="98882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2400" b="1" i="0" u="none" strike="noStrike" kern="1200" cap="none" spc="0" normalizeH="0" baseline="0" noProof="0" dirty="0">
                <a:ln>
                  <a:noFill/>
                </a:ln>
                <a:solidFill>
                  <a:schemeClr val="accent2">
                    <a:lumMod val="50000"/>
                  </a:schemeClr>
                </a:solidFill>
                <a:effectLst/>
                <a:uLnTx/>
                <a:uFillTx/>
                <a:latin typeface="Trebuchet MS" panose="020B0603020202020204" pitchFamily="34" charset="0"/>
                <a:ea typeface="+mj-ea"/>
                <a:cs typeface="+mj-cs"/>
              </a:rPr>
              <a:t>MORADIA PRIMEIRO</a:t>
            </a:r>
          </a:p>
          <a:p>
            <a:pPr marL="0" marR="0" lvl="0" indent="0" algn="ctr" defTabSz="914400" rtl="0" eaLnBrk="1" fontAlgn="auto" latinLnBrk="0" hangingPunct="1">
              <a:lnSpc>
                <a:spcPct val="90000"/>
              </a:lnSpc>
              <a:spcBef>
                <a:spcPct val="0"/>
              </a:spcBef>
              <a:spcAft>
                <a:spcPts val="0"/>
              </a:spcAft>
              <a:buClrTx/>
              <a:buSzTx/>
              <a:buFontTx/>
              <a:buNone/>
              <a:tabLst/>
              <a:defRPr/>
            </a:pPr>
            <a:endParaRPr lang="pt-BR" sz="1050" b="1" i="0" u="none" strike="noStrike" baseline="0" dirty="0">
              <a:solidFill>
                <a:srgbClr val="162937"/>
              </a:solidFill>
              <a:latin typeface="Rawline-Bo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pt-BR" sz="2000" b="1" i="0" u="none" strike="noStrike" baseline="0" dirty="0">
                <a:solidFill>
                  <a:schemeClr val="accent2">
                    <a:lumMod val="50000"/>
                  </a:schemeClr>
                </a:solidFill>
                <a:latin typeface="Rawline-Bold"/>
              </a:rPr>
              <a:t>PORTARIA Nº 2.927, DE 26 DE AGOSTO DE 2021</a:t>
            </a:r>
            <a:endParaRPr kumimoji="0" lang="pt-BR" sz="2800" b="1" i="0" u="none" strike="noStrike" kern="1200" cap="none" spc="0" normalizeH="0" baseline="0" noProof="0" dirty="0">
              <a:ln>
                <a:noFill/>
              </a:ln>
              <a:solidFill>
                <a:schemeClr val="accent2">
                  <a:lumMod val="50000"/>
                </a:schemeClr>
              </a:solidFill>
              <a:effectLst/>
              <a:uLnTx/>
              <a:uFillTx/>
              <a:latin typeface="Trebuchet MS" panose="020B0603020202020204" pitchFamily="34" charset="0"/>
              <a:ea typeface="+mj-ea"/>
              <a:cs typeface="+mj-cs"/>
            </a:endParaRPr>
          </a:p>
        </p:txBody>
      </p:sp>
    </p:spTree>
    <p:extLst>
      <p:ext uri="{BB962C8B-B14F-4D97-AF65-F5344CB8AC3E}">
        <p14:creationId xmlns:p14="http://schemas.microsoft.com/office/powerpoint/2010/main" val="293084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489" y="323559"/>
            <a:ext cx="6418997" cy="64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5600" y="1930457"/>
            <a:ext cx="4559300" cy="3951851"/>
          </a:xfrm>
          <a:prstGeom prst="rect">
            <a:avLst/>
          </a:prstGeom>
        </p:spPr>
        <p:txBody>
          <a:bodyPr wrap="square">
            <a:spAutoFit/>
          </a:bodyPr>
          <a:lstStyle/>
          <a:p>
            <a:pPr algn="ctr">
              <a:lnSpc>
                <a:spcPct val="90000"/>
              </a:lnSpc>
              <a:spcBef>
                <a:spcPct val="0"/>
              </a:spcBef>
              <a:defRPr/>
            </a:pPr>
            <a:r>
              <a:rPr lang="pt-BR" sz="2400" b="1" dirty="0">
                <a:solidFill>
                  <a:schemeClr val="accent2">
                    <a:lumMod val="50000"/>
                  </a:schemeClr>
                </a:solidFill>
                <a:latin typeface="Trebuchet MS" panose="020B0603020202020204" pitchFamily="34" charset="0"/>
                <a:ea typeface="+mj-ea"/>
                <a:cs typeface="+mj-cs"/>
              </a:rPr>
              <a:t>EXPERIÊNCIAS E POSSIBILIDADES DE REDUÇÃO DE CUSTO DO PROJETO:</a:t>
            </a:r>
          </a:p>
          <a:p>
            <a:pPr algn="ctr"/>
            <a:endParaRPr lang="pt-BR" sz="2000" b="1" dirty="0">
              <a:solidFill>
                <a:schemeClr val="accent2">
                  <a:lumMod val="50000"/>
                </a:schemeClr>
              </a:solidFill>
              <a:latin typeface="Arial Rounded MT Bold" pitchFamily="34" charset="0"/>
            </a:endParaRPr>
          </a:p>
          <a:p>
            <a:pPr marL="342900" indent="-342900">
              <a:buFont typeface="Arial" pitchFamily="34" charset="0"/>
              <a:buChar char="•"/>
            </a:pPr>
            <a:r>
              <a:rPr lang="pt-BR" sz="2200" dirty="0"/>
              <a:t>Banco de mobília;</a:t>
            </a:r>
          </a:p>
          <a:p>
            <a:pPr marL="342900" indent="-342900">
              <a:buFont typeface="Arial" pitchFamily="34" charset="0"/>
              <a:buChar char="•"/>
            </a:pPr>
            <a:r>
              <a:rPr lang="pt-BR" sz="2200" dirty="0"/>
              <a:t>Isenção de taxa de energia elétrica;</a:t>
            </a:r>
          </a:p>
          <a:p>
            <a:pPr marL="342900" indent="-342900">
              <a:buFont typeface="Arial" pitchFamily="34" charset="0"/>
              <a:buChar char="•"/>
            </a:pPr>
            <a:r>
              <a:rPr lang="pt-BR" sz="2200" dirty="0"/>
              <a:t>Isenção de taxa de água;</a:t>
            </a:r>
          </a:p>
          <a:p>
            <a:pPr marL="342900" indent="-342900">
              <a:buFont typeface="Arial" pitchFamily="34" charset="0"/>
              <a:buChar char="•"/>
            </a:pPr>
            <a:r>
              <a:rPr lang="pt-BR" sz="2200" dirty="0"/>
              <a:t>Passe livre – vale transporte;</a:t>
            </a:r>
          </a:p>
          <a:p>
            <a:pPr marL="342900" indent="-342900">
              <a:buFont typeface="Arial" pitchFamily="34" charset="0"/>
              <a:buChar char="•"/>
            </a:pPr>
            <a:r>
              <a:rPr lang="pt-BR" sz="2200" dirty="0"/>
              <a:t>Cartão alimentação;</a:t>
            </a:r>
          </a:p>
          <a:p>
            <a:pPr marL="342900" indent="-342900">
              <a:buFont typeface="Arial" pitchFamily="34" charset="0"/>
              <a:buChar char="•"/>
            </a:pPr>
            <a:r>
              <a:rPr lang="pt-BR" sz="2200" dirty="0"/>
              <a:t>Parceria com empresas de telefonia e internet.</a:t>
            </a:r>
          </a:p>
          <a:p>
            <a:pPr marL="342900" indent="-342900">
              <a:buFont typeface="Arial" pitchFamily="34" charset="0"/>
              <a:buChar char="•"/>
            </a:pPr>
            <a:endParaRPr lang="pt-BR" sz="1200" b="1" dirty="0">
              <a:solidFill>
                <a:schemeClr val="accent2">
                  <a:lumMod val="50000"/>
                </a:schemeClr>
              </a:solidFill>
            </a:endParaRPr>
          </a:p>
        </p:txBody>
      </p:sp>
    </p:spTree>
    <p:extLst>
      <p:ext uri="{BB962C8B-B14F-4D97-AF65-F5344CB8AC3E}">
        <p14:creationId xmlns:p14="http://schemas.microsoft.com/office/powerpoint/2010/main" val="299800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1DAFAE9D-247C-48B5-92C5-F7348FBAB126}"/>
              </a:ext>
            </a:extLst>
          </p:cNvPr>
          <p:cNvSpPr txBox="1"/>
          <p:nvPr/>
        </p:nvSpPr>
        <p:spPr>
          <a:xfrm>
            <a:off x="2418438" y="244977"/>
            <a:ext cx="8451331" cy="523220"/>
          </a:xfrm>
          <a:prstGeom prst="rect">
            <a:avLst/>
          </a:prstGeom>
          <a:noFill/>
        </p:spPr>
        <p:txBody>
          <a:bodyPr wrap="square" rtlCol="0">
            <a:spAutoFit/>
          </a:bodyPr>
          <a:lstStyle/>
          <a:p>
            <a:pPr algn="ctr"/>
            <a:r>
              <a:rPr lang="pt-BR" sz="2800" b="1" dirty="0">
                <a:solidFill>
                  <a:schemeClr val="accent2">
                    <a:lumMod val="75000"/>
                  </a:schemeClr>
                </a:solidFill>
              </a:rPr>
              <a:t>Resultados e Viabilidade Econômica  (</a:t>
            </a:r>
            <a:r>
              <a:rPr lang="pt-BR" sz="2800" b="1" i="1" dirty="0">
                <a:solidFill>
                  <a:schemeClr val="accent2">
                    <a:lumMod val="75000"/>
                  </a:schemeClr>
                </a:solidFill>
              </a:rPr>
              <a:t>Housing First</a:t>
            </a:r>
            <a:r>
              <a:rPr lang="pt-BR" sz="2800" b="1" dirty="0">
                <a:solidFill>
                  <a:schemeClr val="accent2">
                    <a:lumMod val="75000"/>
                  </a:schemeClr>
                </a:solidFill>
              </a:rPr>
              <a:t>)</a:t>
            </a:r>
          </a:p>
        </p:txBody>
      </p:sp>
      <p:sp>
        <p:nvSpPr>
          <p:cNvPr id="3" name="CaixaDeTexto 2">
            <a:extLst>
              <a:ext uri="{FF2B5EF4-FFF2-40B4-BE49-F238E27FC236}">
                <a16:creationId xmlns:a16="http://schemas.microsoft.com/office/drawing/2014/main" xmlns="" id="{B558BFD0-8F8A-4FEC-88CF-063BDBF2579A}"/>
              </a:ext>
            </a:extLst>
          </p:cNvPr>
          <p:cNvSpPr txBox="1"/>
          <p:nvPr/>
        </p:nvSpPr>
        <p:spPr>
          <a:xfrm>
            <a:off x="547984" y="1439717"/>
            <a:ext cx="10595295" cy="1015663"/>
          </a:xfrm>
          <a:prstGeom prst="rect">
            <a:avLst/>
          </a:prstGeom>
          <a:solidFill>
            <a:schemeClr val="accent2">
              <a:lumMod val="50000"/>
            </a:schemeClr>
          </a:solidFill>
        </p:spPr>
        <p:txBody>
          <a:bodyPr wrap="square" rtlCol="0">
            <a:spAutoFit/>
          </a:bodyPr>
          <a:lstStyle/>
          <a:p>
            <a:pPr algn="ctr">
              <a:lnSpc>
                <a:spcPct val="150000"/>
              </a:lnSpc>
              <a:spcAft>
                <a:spcPts val="0"/>
              </a:spcAft>
            </a:pPr>
            <a:r>
              <a:rPr lang="pt-BR" sz="700" b="1" dirty="0">
                <a:latin typeface="Times New Roman" panose="02020603050405020304" pitchFamily="18" charset="0"/>
                <a:ea typeface="Times New Roman" panose="02020603050405020304" pitchFamily="18" charset="0"/>
              </a:rPr>
              <a:t> </a:t>
            </a:r>
            <a:r>
              <a:rPr lang="pt-BR" sz="2000" b="1" dirty="0">
                <a:solidFill>
                  <a:schemeClr val="bg1"/>
                </a:solidFill>
                <a:latin typeface="Times New Roman" panose="02020603050405020304" pitchFamily="18" charset="0"/>
                <a:ea typeface="Times New Roman" panose="02020603050405020304" pitchFamily="18" charset="0"/>
              </a:rPr>
              <a:t>Cerca de 80% a 95% das pessoas que ingressaram em projetos de </a:t>
            </a:r>
            <a:r>
              <a:rPr lang="pt-BR" sz="2000" b="1" i="1" dirty="0" err="1">
                <a:solidFill>
                  <a:schemeClr val="bg1"/>
                </a:solidFill>
                <a:latin typeface="Times New Roman" panose="02020603050405020304" pitchFamily="18" charset="0"/>
                <a:ea typeface="Times New Roman" panose="02020603050405020304" pitchFamily="18" charset="0"/>
              </a:rPr>
              <a:t>Housing</a:t>
            </a:r>
            <a:r>
              <a:rPr lang="pt-BR" sz="2000" b="1" i="1" dirty="0">
                <a:solidFill>
                  <a:schemeClr val="bg1"/>
                </a:solidFill>
                <a:latin typeface="Times New Roman" panose="02020603050405020304" pitchFamily="18" charset="0"/>
                <a:ea typeface="Times New Roman" panose="02020603050405020304" pitchFamily="18" charset="0"/>
              </a:rPr>
              <a:t> </a:t>
            </a:r>
            <a:r>
              <a:rPr lang="pt-BR" sz="2000" b="1" i="1" dirty="0" err="1">
                <a:solidFill>
                  <a:schemeClr val="bg1"/>
                </a:solidFill>
                <a:latin typeface="Times New Roman" panose="02020603050405020304" pitchFamily="18" charset="0"/>
                <a:ea typeface="Times New Roman" panose="02020603050405020304" pitchFamily="18" charset="0"/>
              </a:rPr>
              <a:t>First</a:t>
            </a:r>
            <a:r>
              <a:rPr lang="pt-BR" sz="2000" b="1" dirty="0">
                <a:solidFill>
                  <a:schemeClr val="bg1"/>
                </a:solidFill>
                <a:latin typeface="Times New Roman" panose="02020603050405020304" pitchFamily="18" charset="0"/>
                <a:ea typeface="Times New Roman" panose="02020603050405020304" pitchFamily="18" charset="0"/>
              </a:rPr>
              <a:t> </a:t>
            </a:r>
            <a:endParaRPr lang="pt-BR" sz="2000" dirty="0">
              <a:solidFill>
                <a:schemeClr val="bg1"/>
              </a:solidFill>
              <a:latin typeface="Times New Roman" panose="02020603050405020304" pitchFamily="18" charset="0"/>
              <a:ea typeface="Times New Roman" panose="02020603050405020304" pitchFamily="18" charset="0"/>
            </a:endParaRPr>
          </a:p>
          <a:p>
            <a:pPr algn="ctr">
              <a:lnSpc>
                <a:spcPct val="150000"/>
              </a:lnSpc>
              <a:spcAft>
                <a:spcPts val="0"/>
              </a:spcAft>
            </a:pPr>
            <a:r>
              <a:rPr lang="pt-BR" sz="2000" b="1" dirty="0">
                <a:solidFill>
                  <a:schemeClr val="bg1"/>
                </a:solidFill>
                <a:latin typeface="Times New Roman" panose="02020603050405020304" pitchFamily="18" charset="0"/>
                <a:ea typeface="Times New Roman" panose="02020603050405020304" pitchFamily="18" charset="0"/>
              </a:rPr>
              <a:t>permanecem na moradia após dois anos.</a:t>
            </a:r>
            <a:endParaRPr lang="pt-BR" sz="2000" dirty="0">
              <a:solidFill>
                <a:schemeClr val="bg1"/>
              </a:solidFill>
              <a:latin typeface="Times New Roman" panose="02020603050405020304" pitchFamily="18" charset="0"/>
              <a:ea typeface="Times New Roman" panose="02020603050405020304" pitchFamily="18" charset="0"/>
            </a:endParaRPr>
          </a:p>
        </p:txBody>
      </p:sp>
      <p:pic>
        <p:nvPicPr>
          <p:cNvPr id="4" name="Imagem 3" descr="C:\Users\CARLOS~1.MDH\AppData\Local\Temp\WhatsApp Image 2019-01-23 at 19.12.04.jpeg">
            <a:extLst>
              <a:ext uri="{FF2B5EF4-FFF2-40B4-BE49-F238E27FC236}">
                <a16:creationId xmlns:a16="http://schemas.microsoft.com/office/drawing/2014/main" xmlns="" id="{05B5ED05-E0C2-45EE-927F-46425D0A6E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90641" y="2689042"/>
            <a:ext cx="6719252" cy="4022210"/>
          </a:xfrm>
          <a:prstGeom prst="rect">
            <a:avLst/>
          </a:prstGeom>
          <a:noFill/>
          <a:ln>
            <a:noFill/>
          </a:ln>
        </p:spPr>
      </p:pic>
    </p:spTree>
    <p:extLst>
      <p:ext uri="{BB962C8B-B14F-4D97-AF65-F5344CB8AC3E}">
        <p14:creationId xmlns:p14="http://schemas.microsoft.com/office/powerpoint/2010/main" val="147495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42C8D961-727A-44A0-ABD9-93CC50EA29D5}"/>
              </a:ext>
            </a:extLst>
          </p:cNvPr>
          <p:cNvSpPr/>
          <p:nvPr/>
        </p:nvSpPr>
        <p:spPr>
          <a:xfrm>
            <a:off x="3664174" y="147089"/>
            <a:ext cx="8342086" cy="2923877"/>
          </a:xfrm>
          <a:prstGeom prst="rect">
            <a:avLst/>
          </a:prstGeom>
        </p:spPr>
        <p:txBody>
          <a:bodyPr wrap="square">
            <a:spAutoFit/>
          </a:bodyPr>
          <a:lstStyle/>
          <a:p>
            <a:pPr algn="just"/>
            <a:r>
              <a:rPr lang="pt-BR" sz="2400" b="1" dirty="0"/>
              <a:t>E.U.A</a:t>
            </a:r>
          </a:p>
          <a:p>
            <a:pPr algn="just"/>
            <a:r>
              <a:rPr lang="pt-BR" sz="2000" dirty="0"/>
              <a:t>Na cidade de </a:t>
            </a:r>
            <a:r>
              <a:rPr lang="pt-BR" sz="2000" i="1" dirty="0"/>
              <a:t>São Francisco</a:t>
            </a:r>
            <a:r>
              <a:rPr lang="pt-BR" sz="2000" dirty="0"/>
              <a:t>, o projeto Housing First que foi lançado em 2004 demonstrou, em 2016, em seu relatório de avaliação de custo-benefício, uma redução dos investimentos em serviços de apoio à população em situação de rua entre os anos de 2011 e 2015, à medida que as pessoas foram se estabilizando em suas moradias. Esta diminuição dos custos, segundo apurou o relatório, deveu-se principalmente a uma redução de 58% dos custos para atendimento de emergência e cuidados urgentes, especialmente hospitalização.</a:t>
            </a:r>
          </a:p>
        </p:txBody>
      </p:sp>
      <p:sp>
        <p:nvSpPr>
          <p:cNvPr id="3" name="Retângulo 2">
            <a:extLst>
              <a:ext uri="{FF2B5EF4-FFF2-40B4-BE49-F238E27FC236}">
                <a16:creationId xmlns:a16="http://schemas.microsoft.com/office/drawing/2014/main" xmlns="" id="{B04BB2BC-ABE5-47A1-A6E6-B04E8E6B7FED}"/>
              </a:ext>
            </a:extLst>
          </p:cNvPr>
          <p:cNvSpPr/>
          <p:nvPr/>
        </p:nvSpPr>
        <p:spPr>
          <a:xfrm>
            <a:off x="4384852" y="3432372"/>
            <a:ext cx="7071307" cy="2554545"/>
          </a:xfrm>
          <a:prstGeom prst="rect">
            <a:avLst/>
          </a:prstGeom>
        </p:spPr>
        <p:txBody>
          <a:bodyPr wrap="square">
            <a:spAutoFit/>
          </a:bodyPr>
          <a:lstStyle/>
          <a:p>
            <a:pPr algn="just"/>
            <a:r>
              <a:rPr lang="pt-BR" sz="2000" b="1" dirty="0"/>
              <a:t>CANADÁ</a:t>
            </a:r>
          </a:p>
          <a:p>
            <a:pPr algn="just"/>
            <a:r>
              <a:rPr lang="pt-BR" sz="2000" dirty="0"/>
              <a:t>Na cidade de Denver, no ano de 2012 haviam cerca de 15 mil pessoas sendo atendidas pelo Housing First. Após 2 anos de ingresso no Programa 77% permaneciam na sua moradia; 50% apresentaram melhorias no seu estado de saúde; houve uma redução de 72,9% dos atendimentos emergenciais em hospitais; os custos de acompanhamento foram reduzidos em 34,3% e a permanência nas cadeias caiu 76%.</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730"/>
            <a:ext cx="3664174" cy="455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82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C5C7559-0FB3-4BE6-B3B0-FF7B21DF9241}"/>
              </a:ext>
            </a:extLst>
          </p:cNvPr>
          <p:cNvPicPr/>
          <p:nvPr/>
        </p:nvPicPr>
        <p:blipFill>
          <a:blip r:embed="rId2"/>
          <a:stretch>
            <a:fillRect/>
          </a:stretch>
        </p:blipFill>
        <p:spPr>
          <a:xfrm>
            <a:off x="2291903" y="1565991"/>
            <a:ext cx="8905875" cy="516255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75883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9186" y="112601"/>
            <a:ext cx="11618383" cy="75028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all" baseline="0">
                <a:solidFill>
                  <a:schemeClr val="accent4"/>
                </a:solidFill>
                <a:latin typeface="+mj-lt"/>
                <a:ea typeface="+mj-ea"/>
                <a:cs typeface="+mj-cs"/>
              </a:defRPr>
            </a:lvl1pPr>
          </a:lstStyle>
          <a:p>
            <a:pPr>
              <a:defRPr/>
            </a:pPr>
            <a:r>
              <a:rPr lang="pt-BR" sz="2600" dirty="0">
                <a:solidFill>
                  <a:schemeClr val="accent2">
                    <a:lumMod val="50000"/>
                  </a:schemeClr>
                </a:solidFill>
                <a:effectLst>
                  <a:outerShdw blurRad="38100" dist="38100" dir="2700000" algn="tl">
                    <a:srgbClr val="000000">
                      <a:alpha val="43137"/>
                    </a:srgbClr>
                  </a:outerShdw>
                </a:effectLst>
              </a:rPr>
              <a:t>POPULAÇÃO EM SITUAÇÃO DE RUA - CONCEITO</a:t>
            </a:r>
            <a:endParaRPr lang="pt-BR" sz="2600" dirty="0">
              <a:solidFill>
                <a:schemeClr val="accent2">
                  <a:lumMod val="50000"/>
                </a:schemeClr>
              </a:solidFill>
            </a:endParaRPr>
          </a:p>
        </p:txBody>
      </p:sp>
      <p:sp>
        <p:nvSpPr>
          <p:cNvPr id="5" name="Espaço Reservado para Conteúdo 2"/>
          <p:cNvSpPr txBox="1">
            <a:spLocks/>
          </p:cNvSpPr>
          <p:nvPr/>
        </p:nvSpPr>
        <p:spPr>
          <a:xfrm>
            <a:off x="334433" y="1571223"/>
            <a:ext cx="11618384" cy="4547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pt-BR" dirty="0">
                <a:solidFill>
                  <a:schemeClr val="tx1"/>
                </a:solidFill>
                <a:latin typeface="Arial" panose="020B0604020202020204" pitchFamily="34" charset="0"/>
                <a:cs typeface="Arial" panose="020B0604020202020204" pitchFamily="34" charset="0"/>
              </a:rPr>
              <a:t>Considera-se </a:t>
            </a:r>
            <a:r>
              <a:rPr lang="pt-BR" b="1" dirty="0">
                <a:solidFill>
                  <a:schemeClr val="tx1"/>
                </a:solidFill>
                <a:latin typeface="Arial" panose="020B0604020202020204" pitchFamily="34" charset="0"/>
                <a:cs typeface="Arial" panose="020B0604020202020204" pitchFamily="34" charset="0"/>
              </a:rPr>
              <a:t>população em situação de rua </a:t>
            </a:r>
            <a:r>
              <a:rPr lang="pt-BR" dirty="0">
                <a:solidFill>
                  <a:schemeClr val="tx1"/>
                </a:solidFill>
                <a:latin typeface="Arial" panose="020B0604020202020204" pitchFamily="34" charset="0"/>
                <a:cs typeface="Arial" panose="020B0604020202020204" pitchFamily="34" charset="0"/>
              </a:rPr>
              <a:t>o grupo populacional </a:t>
            </a:r>
            <a:r>
              <a:rPr lang="pt-BR" b="1" dirty="0">
                <a:solidFill>
                  <a:schemeClr val="tx1"/>
                </a:solidFill>
                <a:latin typeface="Arial" panose="020B0604020202020204" pitchFamily="34" charset="0"/>
                <a:cs typeface="Arial" panose="020B0604020202020204" pitchFamily="34" charset="0"/>
              </a:rPr>
              <a:t>heterogêneo</a:t>
            </a:r>
            <a:r>
              <a:rPr lang="pt-BR" dirty="0">
                <a:solidFill>
                  <a:schemeClr val="tx1"/>
                </a:solidFill>
                <a:latin typeface="Arial" panose="020B0604020202020204" pitchFamily="34" charset="0"/>
                <a:cs typeface="Arial" panose="020B0604020202020204" pitchFamily="34" charset="0"/>
              </a:rPr>
              <a:t> que possui em comum:</a:t>
            </a:r>
          </a:p>
          <a:p>
            <a:pPr marL="342900" indent="-342900" algn="l">
              <a:buFont typeface="Arial" pitchFamily="34" charset="0"/>
              <a:buChar char="•"/>
              <a:defRPr/>
            </a:pPr>
            <a:r>
              <a:rPr lang="pt-BR" dirty="0">
                <a:solidFill>
                  <a:schemeClr val="tx1"/>
                </a:solidFill>
                <a:latin typeface="Arial" panose="020B0604020202020204" pitchFamily="34" charset="0"/>
                <a:cs typeface="Arial" panose="020B0604020202020204" pitchFamily="34" charset="0"/>
              </a:rPr>
              <a:t> </a:t>
            </a:r>
            <a:r>
              <a:rPr lang="pt-BR" b="1" dirty="0">
                <a:solidFill>
                  <a:schemeClr val="tx1"/>
                </a:solidFill>
                <a:latin typeface="Arial" panose="020B0604020202020204" pitchFamily="34" charset="0"/>
                <a:cs typeface="Arial" panose="020B0604020202020204" pitchFamily="34" charset="0"/>
              </a:rPr>
              <a:t>a pobreza extrema</a:t>
            </a:r>
            <a:r>
              <a:rPr lang="pt-BR" dirty="0">
                <a:solidFill>
                  <a:schemeClr val="tx1"/>
                </a:solidFill>
                <a:latin typeface="Arial" panose="020B0604020202020204" pitchFamily="34" charset="0"/>
                <a:cs typeface="Arial" panose="020B0604020202020204" pitchFamily="34" charset="0"/>
              </a:rPr>
              <a:t>;</a:t>
            </a:r>
          </a:p>
          <a:p>
            <a:pPr marL="342900" indent="-342900" algn="l">
              <a:buFont typeface="Arial" pitchFamily="34" charset="0"/>
              <a:buChar char="•"/>
              <a:defRPr/>
            </a:pPr>
            <a:r>
              <a:rPr lang="pt-BR" dirty="0">
                <a:solidFill>
                  <a:schemeClr val="tx1"/>
                </a:solidFill>
                <a:latin typeface="Arial" panose="020B0604020202020204" pitchFamily="34" charset="0"/>
                <a:cs typeface="Arial" panose="020B0604020202020204" pitchFamily="34" charset="0"/>
              </a:rPr>
              <a:t>os </a:t>
            </a:r>
            <a:r>
              <a:rPr lang="pt-BR" b="1" dirty="0">
                <a:solidFill>
                  <a:schemeClr val="tx1"/>
                </a:solidFill>
                <a:latin typeface="Arial" panose="020B0604020202020204" pitchFamily="34" charset="0"/>
                <a:cs typeface="Arial" panose="020B0604020202020204" pitchFamily="34" charset="0"/>
              </a:rPr>
              <a:t>vínculos familiares interrompidos ou fragilizados;</a:t>
            </a:r>
            <a:r>
              <a:rPr lang="pt-BR" dirty="0">
                <a:solidFill>
                  <a:schemeClr val="tx1"/>
                </a:solidFill>
                <a:latin typeface="Arial" panose="020B0604020202020204" pitchFamily="34" charset="0"/>
                <a:cs typeface="Arial" panose="020B0604020202020204" pitchFamily="34" charset="0"/>
              </a:rPr>
              <a:t> e </a:t>
            </a:r>
          </a:p>
          <a:p>
            <a:pPr marL="342900" indent="-342900" algn="l">
              <a:buFont typeface="Arial" pitchFamily="34" charset="0"/>
              <a:buChar char="•"/>
              <a:defRPr/>
            </a:pPr>
            <a:r>
              <a:rPr lang="pt-BR" dirty="0">
                <a:solidFill>
                  <a:schemeClr val="tx1"/>
                </a:solidFill>
                <a:latin typeface="Arial" panose="020B0604020202020204" pitchFamily="34" charset="0"/>
                <a:cs typeface="Arial" panose="020B0604020202020204" pitchFamily="34" charset="0"/>
              </a:rPr>
              <a:t>a </a:t>
            </a:r>
            <a:r>
              <a:rPr lang="pt-BR" b="1" dirty="0">
                <a:solidFill>
                  <a:schemeClr val="tx1"/>
                </a:solidFill>
                <a:latin typeface="Arial" panose="020B0604020202020204" pitchFamily="34" charset="0"/>
                <a:cs typeface="Arial" panose="020B0604020202020204" pitchFamily="34" charset="0"/>
              </a:rPr>
              <a:t>inexistência de moradia convencional regular</a:t>
            </a:r>
            <a:r>
              <a:rPr lang="pt-BR" dirty="0">
                <a:solidFill>
                  <a:schemeClr val="tx1"/>
                </a:solidFill>
                <a:latin typeface="Arial" panose="020B0604020202020204" pitchFamily="34" charset="0"/>
                <a:cs typeface="Arial" panose="020B0604020202020204" pitchFamily="34" charset="0"/>
              </a:rPr>
              <a:t>.</a:t>
            </a:r>
          </a:p>
          <a:p>
            <a:pPr algn="l">
              <a:defRPr/>
            </a:pPr>
            <a:endParaRPr lang="pt-BR" dirty="0">
              <a:solidFill>
                <a:schemeClr val="tx1"/>
              </a:solidFill>
              <a:latin typeface="Arial" panose="020B0604020202020204" pitchFamily="34" charset="0"/>
              <a:cs typeface="Arial" panose="020B0604020202020204" pitchFamily="34" charset="0"/>
            </a:endParaRPr>
          </a:p>
          <a:p>
            <a:pPr algn="l">
              <a:defRPr/>
            </a:pPr>
            <a:r>
              <a:rPr lang="pt-BR" dirty="0">
                <a:solidFill>
                  <a:schemeClr val="tx1"/>
                </a:solidFill>
                <a:latin typeface="Arial" panose="020B0604020202020204" pitchFamily="34" charset="0"/>
                <a:cs typeface="Arial" panose="020B0604020202020204" pitchFamily="34" charset="0"/>
              </a:rPr>
              <a:t>E que utiliza os logradouros públicos e as áreas degradadas como espaço de moradia e de sustento, de forma temporária ou permanente, bem como as unidades de acolhimento para pernoite temporário ou como moradia provisória.</a:t>
            </a:r>
            <a:endParaRPr lang="pt-BR" dirty="0">
              <a:solidFill>
                <a:schemeClr val="tx1"/>
              </a:solidFill>
            </a:endParaRPr>
          </a:p>
          <a:p>
            <a:pPr algn="l">
              <a:defRPr/>
            </a:pPr>
            <a:endParaRPr lang="pt-BR" sz="1800" dirty="0">
              <a:solidFill>
                <a:schemeClr val="tx1"/>
              </a:solidFill>
            </a:endParaRPr>
          </a:p>
          <a:p>
            <a:pPr algn="l">
              <a:defRPr/>
            </a:pPr>
            <a:r>
              <a:rPr lang="pt-BR" sz="1800" dirty="0">
                <a:solidFill>
                  <a:schemeClr val="tx1"/>
                </a:solidFill>
              </a:rPr>
              <a:t>(Decreto nº 7.053/2009)</a:t>
            </a:r>
          </a:p>
        </p:txBody>
      </p:sp>
    </p:spTree>
    <p:extLst>
      <p:ext uri="{BB962C8B-B14F-4D97-AF65-F5344CB8AC3E}">
        <p14:creationId xmlns:p14="http://schemas.microsoft.com/office/powerpoint/2010/main" val="1315495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A63ADCAE-B5C1-4E17-B9FB-08F4E7DC95EF}"/>
              </a:ext>
            </a:extLst>
          </p:cNvPr>
          <p:cNvSpPr txBox="1"/>
          <p:nvPr/>
        </p:nvSpPr>
        <p:spPr>
          <a:xfrm>
            <a:off x="542076" y="493971"/>
            <a:ext cx="11083255" cy="5416868"/>
          </a:xfrm>
          <a:prstGeom prst="rect">
            <a:avLst/>
          </a:prstGeom>
          <a:noFill/>
        </p:spPr>
        <p:txBody>
          <a:bodyPr wrap="square" rtlCol="0">
            <a:spAutoFit/>
          </a:bodyPr>
          <a:lstStyle/>
          <a:p>
            <a:endParaRPr lang="pt-BR" b="1" dirty="0">
              <a:solidFill>
                <a:schemeClr val="bg1"/>
              </a:solidFill>
            </a:endParaRPr>
          </a:p>
          <a:p>
            <a:pPr algn="ctr"/>
            <a:r>
              <a:rPr lang="pt-BR" b="1" dirty="0">
                <a:solidFill>
                  <a:schemeClr val="bg1"/>
                </a:solidFill>
              </a:rPr>
              <a:t>	</a:t>
            </a:r>
            <a:r>
              <a:rPr lang="pt-BR" sz="2800" b="1" dirty="0">
                <a:solidFill>
                  <a:schemeClr val="accent2">
                    <a:lumMod val="75000"/>
                  </a:schemeClr>
                </a:solidFill>
              </a:rPr>
              <a:t>Principais Resultados - França</a:t>
            </a:r>
          </a:p>
          <a:p>
            <a:endParaRPr lang="pt-BR" sz="2800" b="1" dirty="0"/>
          </a:p>
          <a:p>
            <a:pPr marL="285750" indent="-285750">
              <a:buFont typeface="Arial" panose="020B0604020202020204" pitchFamily="34" charset="0"/>
              <a:buChar char="•"/>
            </a:pPr>
            <a:r>
              <a:rPr lang="pt-BR" sz="2000" dirty="0"/>
              <a:t>Depois de 2 anos 85% dos participantes permaneciam na moradia.</a:t>
            </a:r>
          </a:p>
          <a:p>
            <a:endParaRPr lang="pt-BR" sz="900" dirty="0"/>
          </a:p>
          <a:p>
            <a:pPr marL="285750" indent="-285750">
              <a:buFont typeface="Arial" panose="020B0604020202020204" pitchFamily="34" charset="0"/>
              <a:buChar char="•"/>
            </a:pPr>
            <a:r>
              <a:rPr lang="pt-BR" sz="2000" dirty="0"/>
              <a:t>O número e a duração de hospitalizações diminuíram 50%</a:t>
            </a:r>
          </a:p>
          <a:p>
            <a:pPr marL="285750" indent="-285750">
              <a:buFont typeface="Arial" panose="020B0604020202020204" pitchFamily="34" charset="0"/>
              <a:buChar char="•"/>
            </a:pPr>
            <a:endParaRPr lang="pt-BR" sz="900" dirty="0"/>
          </a:p>
          <a:p>
            <a:pPr marL="285750" indent="-285750">
              <a:buFont typeface="Arial" panose="020B0604020202020204" pitchFamily="34" charset="0"/>
              <a:buChar char="•"/>
            </a:pPr>
            <a:r>
              <a:rPr lang="pt-BR" sz="2000" dirty="0"/>
              <a:t>Cerca de 20% dos participantes se envolveram em programas de profissionalização, emprego ou atividades na comunidade.</a:t>
            </a:r>
          </a:p>
          <a:p>
            <a:pPr marL="285750" indent="-285750">
              <a:buFont typeface="Arial" panose="020B0604020202020204" pitchFamily="34" charset="0"/>
              <a:buChar char="•"/>
            </a:pPr>
            <a:endParaRPr lang="pt-BR" sz="900" dirty="0"/>
          </a:p>
          <a:p>
            <a:pPr marL="285750" indent="-285750">
              <a:buFont typeface="Arial" panose="020B0604020202020204" pitchFamily="34" charset="0"/>
              <a:buChar char="•"/>
            </a:pPr>
            <a:r>
              <a:rPr lang="pt-BR" sz="2000" dirty="0"/>
              <a:t>Os custos do programa foram compensados com a redução dos custos associados às hospitalizações, serviços de emergência e dos serviços sociais voltados para este público.</a:t>
            </a:r>
          </a:p>
          <a:p>
            <a:pPr marL="285750" indent="-285750">
              <a:buFont typeface="Arial" panose="020B0604020202020204" pitchFamily="34" charset="0"/>
              <a:buChar char="•"/>
            </a:pPr>
            <a:endParaRPr lang="pt-BR" sz="900" dirty="0"/>
          </a:p>
          <a:p>
            <a:pPr marL="285750" indent="-285750">
              <a:buFont typeface="Arial" panose="020B0604020202020204" pitchFamily="34" charset="0"/>
              <a:buChar char="•"/>
            </a:pPr>
            <a:r>
              <a:rPr lang="pt-BR" sz="2000" dirty="0"/>
              <a:t>Em função dos resultados o governo francês validou a sustentabilidade do modelo Housing First criando uma política publica para pessoas em situação de rua com problemas de saúde mental. O que garantiu a continuidade do projeto nos municípios  pioneiros no projeto.</a:t>
            </a:r>
          </a:p>
          <a:p>
            <a:pPr marL="285750" indent="-285750">
              <a:buFont typeface="Arial" panose="020B0604020202020204" pitchFamily="34" charset="0"/>
              <a:buChar char="•"/>
            </a:pPr>
            <a:endParaRPr lang="pt-BR" sz="900" dirty="0"/>
          </a:p>
          <a:p>
            <a:pPr marL="285750" indent="-285750">
              <a:buFont typeface="Arial" panose="020B0604020202020204" pitchFamily="34" charset="0"/>
              <a:buChar char="•"/>
            </a:pPr>
            <a:r>
              <a:rPr lang="pt-BR" sz="2000" dirty="0"/>
              <a:t>Foi criado um plano nacional (2018-2022) que amplia o programa para dezesseis cidades</a:t>
            </a:r>
          </a:p>
          <a:p>
            <a:r>
              <a:rPr lang="pt-BR" sz="2000" dirty="0"/>
              <a:t>     até 2023.</a:t>
            </a:r>
          </a:p>
        </p:txBody>
      </p:sp>
    </p:spTree>
    <p:extLst>
      <p:ext uri="{BB962C8B-B14F-4D97-AF65-F5344CB8AC3E}">
        <p14:creationId xmlns:p14="http://schemas.microsoft.com/office/powerpoint/2010/main" val="1134755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9701" y="463639"/>
            <a:ext cx="11114467" cy="5713324"/>
          </a:xfrm>
        </p:spPr>
        <p:txBody>
          <a:bodyPr>
            <a:normAutofit lnSpcReduction="10000"/>
          </a:bodyPr>
          <a:lstStyle/>
          <a:p>
            <a:pPr marL="0" indent="0" algn="ctr">
              <a:buNone/>
            </a:pPr>
            <a:r>
              <a:rPr lang="pt-BR" sz="3000" b="1" i="1" dirty="0">
                <a:solidFill>
                  <a:schemeClr val="accent2">
                    <a:lumMod val="50000"/>
                  </a:schemeClr>
                </a:solidFill>
              </a:rPr>
              <a:t>“A falta de moradia não é gratuita, é cara.”</a:t>
            </a:r>
          </a:p>
          <a:p>
            <a:pPr marL="0" indent="0" algn="ctr">
              <a:buNone/>
            </a:pPr>
            <a:endParaRPr lang="pt-BR" dirty="0"/>
          </a:p>
          <a:p>
            <a:pPr marL="0" indent="0" algn="ctr">
              <a:buNone/>
            </a:pPr>
            <a:r>
              <a:rPr lang="pt-BR" b="1" dirty="0"/>
              <a:t>Pesquisa da </a:t>
            </a:r>
            <a:r>
              <a:rPr lang="pt-BR" b="1" dirty="0" err="1"/>
              <a:t>Academy</a:t>
            </a:r>
            <a:r>
              <a:rPr lang="pt-BR" b="1" dirty="0"/>
              <a:t> for </a:t>
            </a:r>
            <a:r>
              <a:rPr lang="pt-BR" b="1" dirty="0" err="1"/>
              <a:t>Healthcare</a:t>
            </a:r>
            <a:r>
              <a:rPr lang="pt-BR" b="1" dirty="0"/>
              <a:t> Science (AHCS)</a:t>
            </a:r>
          </a:p>
          <a:p>
            <a:pPr marL="0" indent="0" algn="ctr">
              <a:buNone/>
            </a:pPr>
            <a:r>
              <a:rPr lang="pt-BR" b="1" dirty="0"/>
              <a:t>Reino Unido - 2017:</a:t>
            </a:r>
            <a:r>
              <a:rPr lang="pt-BR" dirty="0"/>
              <a:t> </a:t>
            </a:r>
          </a:p>
          <a:p>
            <a:pPr marL="0" indent="0">
              <a:buNone/>
            </a:pPr>
            <a:r>
              <a:rPr lang="pt-BR" dirty="0"/>
              <a:t>Foram comparados os custos médios dos serviços por pessoa em situação de rua por ano, entre cidades do mesmo país (Canadá).</a:t>
            </a:r>
          </a:p>
          <a:p>
            <a:pPr marL="0" indent="0">
              <a:buNone/>
            </a:pPr>
            <a:r>
              <a:rPr lang="pt-BR" dirty="0"/>
              <a:t>Variações na média dos custos per capta/ano, entre $29.000 na cidade de </a:t>
            </a:r>
            <a:r>
              <a:rPr lang="pt-BR" dirty="0" err="1"/>
              <a:t>Moncton</a:t>
            </a:r>
            <a:r>
              <a:rPr lang="pt-BR" dirty="0"/>
              <a:t> (com cerca de 85 mil habitantes) e $59.000 na cidade de Toronto. Em Winnipeg e Montreal: $45.500 e $53.000 respectivamente. </a:t>
            </a:r>
          </a:p>
          <a:p>
            <a:pPr marL="0" indent="0">
              <a:buNone/>
            </a:pPr>
            <a:r>
              <a:rPr lang="pt-BR" u="sng" dirty="0">
                <a:effectLst>
                  <a:outerShdw blurRad="38100" dist="38100" dir="2700000" algn="tl">
                    <a:srgbClr val="000000">
                      <a:alpha val="43137"/>
                    </a:srgbClr>
                  </a:outerShdw>
                </a:effectLst>
              </a:rPr>
              <a:t>Custo médio per capta/ano no modelo </a:t>
            </a:r>
            <a:r>
              <a:rPr lang="pt-BR" i="1" u="sng" dirty="0" err="1">
                <a:effectLst>
                  <a:outerShdw blurRad="38100" dist="38100" dir="2700000" algn="tl">
                    <a:srgbClr val="000000">
                      <a:alpha val="43137"/>
                    </a:srgbClr>
                  </a:outerShdw>
                </a:effectLst>
              </a:rPr>
              <a:t>Housing</a:t>
            </a:r>
            <a:r>
              <a:rPr lang="pt-BR" i="1" u="sng" dirty="0">
                <a:effectLst>
                  <a:outerShdw blurRad="38100" dist="38100" dir="2700000" algn="tl">
                    <a:srgbClr val="000000">
                      <a:alpha val="43137"/>
                    </a:srgbClr>
                  </a:outerShdw>
                </a:effectLst>
              </a:rPr>
              <a:t> </a:t>
            </a:r>
            <a:r>
              <a:rPr lang="pt-BR" i="1" u="sng" dirty="0" err="1">
                <a:effectLst>
                  <a:outerShdw blurRad="38100" dist="38100" dir="2700000" algn="tl">
                    <a:srgbClr val="000000">
                      <a:alpha val="43137"/>
                    </a:srgbClr>
                  </a:outerShdw>
                </a:effectLst>
              </a:rPr>
              <a:t>First</a:t>
            </a:r>
            <a:r>
              <a:rPr lang="pt-BR" i="1" u="sng" dirty="0">
                <a:effectLst>
                  <a:outerShdw blurRad="38100" dist="38100" dir="2700000" algn="tl">
                    <a:srgbClr val="000000">
                      <a:alpha val="43137"/>
                    </a:srgbClr>
                  </a:outerShdw>
                </a:effectLst>
              </a:rPr>
              <a:t>:</a:t>
            </a:r>
            <a:r>
              <a:rPr lang="pt-BR" dirty="0"/>
              <a:t> </a:t>
            </a:r>
          </a:p>
          <a:p>
            <a:pPr marL="0" indent="0">
              <a:buNone/>
            </a:pPr>
            <a:r>
              <a:rPr lang="pt-BR" b="1" dirty="0"/>
              <a:t>$22.257 </a:t>
            </a:r>
            <a:r>
              <a:rPr lang="pt-BR" dirty="0"/>
              <a:t>para as pessoas que necessitavam de maiores cuidados</a:t>
            </a:r>
          </a:p>
          <a:p>
            <a:pPr marL="0" indent="0">
              <a:buNone/>
            </a:pPr>
            <a:r>
              <a:rPr lang="pt-BR" b="1" dirty="0"/>
              <a:t>$14.177 </a:t>
            </a:r>
            <a:r>
              <a:rPr lang="pt-BR" dirty="0"/>
              <a:t>dólares para pessoas que necessitavam de cuidados moderados.</a:t>
            </a:r>
          </a:p>
        </p:txBody>
      </p:sp>
    </p:spTree>
    <p:extLst>
      <p:ext uri="{BB962C8B-B14F-4D97-AF65-F5344CB8AC3E}">
        <p14:creationId xmlns:p14="http://schemas.microsoft.com/office/powerpoint/2010/main" val="379582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386366" y="231820"/>
            <a:ext cx="7018986" cy="861774"/>
          </a:xfrm>
          <a:prstGeom prst="rect">
            <a:avLst/>
          </a:prstGeom>
          <a:noFill/>
        </p:spPr>
        <p:txBody>
          <a:bodyPr wrap="square" rtlCol="0">
            <a:spAutoFit/>
          </a:bodyPr>
          <a:lstStyle/>
          <a:p>
            <a:r>
              <a:rPr lang="pt-BR" sz="3000" b="1" i="1" dirty="0">
                <a:solidFill>
                  <a:schemeClr val="bg1"/>
                </a:solidFill>
              </a:rPr>
              <a:t>Housing First </a:t>
            </a:r>
            <a:r>
              <a:rPr lang="pt-BR" sz="3000" b="1" dirty="0">
                <a:solidFill>
                  <a:schemeClr val="bg1"/>
                </a:solidFill>
              </a:rPr>
              <a:t>(Moradia Primeiro) no Brasil</a:t>
            </a:r>
          </a:p>
          <a:p>
            <a:endParaRPr lang="pt-BR" sz="2000" b="1" dirty="0">
              <a:solidFill>
                <a:schemeClr val="bg1"/>
              </a:solidFill>
            </a:endParaRPr>
          </a:p>
        </p:txBody>
      </p:sp>
    </p:spTree>
    <p:extLst>
      <p:ext uri="{BB962C8B-B14F-4D97-AF65-F5344CB8AC3E}">
        <p14:creationId xmlns:p14="http://schemas.microsoft.com/office/powerpoint/2010/main" val="2965676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0016" y="365125"/>
            <a:ext cx="7340959" cy="1325563"/>
          </a:xfrm>
        </p:spPr>
        <p:txBody>
          <a:bodyPr>
            <a:normAutofit/>
          </a:bodyPr>
          <a:lstStyle/>
          <a:p>
            <a:pPr algn="ctr"/>
            <a:r>
              <a:rPr lang="pt-BR" sz="4000" b="1" dirty="0">
                <a:solidFill>
                  <a:schemeClr val="accent2">
                    <a:lumMod val="50000"/>
                  </a:schemeClr>
                </a:solidFill>
                <a:latin typeface="+mn-lt"/>
              </a:rPr>
              <a:t>Curitiba - Resultados</a:t>
            </a:r>
          </a:p>
        </p:txBody>
      </p:sp>
      <p:sp>
        <p:nvSpPr>
          <p:cNvPr id="3" name="Espaço Reservado para Conteúdo 2"/>
          <p:cNvSpPr>
            <a:spLocks noGrp="1"/>
          </p:cNvSpPr>
          <p:nvPr>
            <p:ph idx="1"/>
          </p:nvPr>
        </p:nvSpPr>
        <p:spPr/>
        <p:txBody>
          <a:bodyPr/>
          <a:lstStyle/>
          <a:p>
            <a:pPr marL="0" indent="0">
              <a:buNone/>
            </a:pPr>
            <a:r>
              <a:rPr lang="pt-BR" dirty="0"/>
              <a:t>Projeto executado pelo Instituto Nacional de Direitos Humanos da População de Rua (</a:t>
            </a:r>
            <a:r>
              <a:rPr lang="pt-BR" dirty="0" err="1"/>
              <a:t>INRua</a:t>
            </a:r>
            <a:r>
              <a:rPr lang="pt-BR" dirty="0"/>
              <a:t>), em parceria com a Mitra da Arquidiocese de Curitiba. </a:t>
            </a:r>
            <a:r>
              <a:rPr lang="pt-BR" b="1" dirty="0"/>
              <a:t>Principais resultados*: </a:t>
            </a:r>
          </a:p>
          <a:p>
            <a:pPr marL="514350" indent="-514350">
              <a:buAutoNum type="arabicParenR"/>
            </a:pPr>
            <a:r>
              <a:rPr lang="pt-BR" dirty="0"/>
              <a:t>a superação da situação de rua; </a:t>
            </a:r>
          </a:p>
          <a:p>
            <a:pPr marL="514350" indent="-514350">
              <a:buAutoNum type="arabicParenR"/>
            </a:pPr>
            <a:r>
              <a:rPr lang="pt-BR" dirty="0"/>
              <a:t>acesso à moradia permanente; e </a:t>
            </a:r>
          </a:p>
          <a:p>
            <a:pPr marL="514350" indent="-514350">
              <a:buAutoNum type="arabicParenR"/>
            </a:pPr>
            <a:r>
              <a:rPr lang="pt-BR" dirty="0"/>
              <a:t>melhoria da qualidade de vida dos para os atendidos. </a:t>
            </a:r>
          </a:p>
          <a:p>
            <a:pPr marL="0" indent="0">
              <a:buNone/>
            </a:pPr>
            <a:endParaRPr lang="pt-BR" dirty="0"/>
          </a:p>
          <a:p>
            <a:pPr marL="0" indent="0">
              <a:buNone/>
            </a:pPr>
            <a:r>
              <a:rPr lang="pt-BR" sz="2000" dirty="0"/>
              <a:t>*Medidos por meio dos relatórios de acompanhamento das visitas da equipe técnica.</a:t>
            </a:r>
          </a:p>
        </p:txBody>
      </p:sp>
    </p:spTree>
    <p:extLst>
      <p:ext uri="{BB962C8B-B14F-4D97-AF65-F5344CB8AC3E}">
        <p14:creationId xmlns:p14="http://schemas.microsoft.com/office/powerpoint/2010/main" val="168502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7138" y="365126"/>
            <a:ext cx="7714445" cy="793974"/>
          </a:xfrm>
        </p:spPr>
        <p:txBody>
          <a:bodyPr/>
          <a:lstStyle/>
          <a:p>
            <a:pPr algn="ctr"/>
            <a:r>
              <a:rPr lang="pt-BR" b="1" dirty="0">
                <a:solidFill>
                  <a:schemeClr val="accent2">
                    <a:lumMod val="50000"/>
                  </a:schemeClr>
                </a:solidFill>
              </a:rPr>
              <a:t>Curitiba - Custos</a:t>
            </a:r>
            <a:endParaRPr lang="pt-BR" dirty="0"/>
          </a:p>
        </p:txBody>
      </p:sp>
      <p:sp>
        <p:nvSpPr>
          <p:cNvPr id="3" name="Espaço Reservado para Conteúdo 2"/>
          <p:cNvSpPr>
            <a:spLocks noGrp="1"/>
          </p:cNvSpPr>
          <p:nvPr>
            <p:ph idx="1"/>
          </p:nvPr>
        </p:nvSpPr>
        <p:spPr>
          <a:xfrm>
            <a:off x="347730" y="1455313"/>
            <a:ext cx="11423560" cy="4468969"/>
          </a:xfrm>
        </p:spPr>
        <p:txBody>
          <a:bodyPr/>
          <a:lstStyle/>
          <a:p>
            <a:pPr marL="0" indent="0" algn="ctr">
              <a:buNone/>
            </a:pPr>
            <a:r>
              <a:rPr lang="pt-BR" b="1" dirty="0"/>
              <a:t>Custo de uma pessoa/mês no Moradia Primeiro: R$ 2.000,00</a:t>
            </a:r>
          </a:p>
          <a:p>
            <a:pPr marL="0" indent="0" algn="ctr">
              <a:buNone/>
            </a:pPr>
            <a:r>
              <a:rPr lang="pt-BR" sz="2000" dirty="0"/>
              <a:t>(Projeto piloto de 20 moradias, inclui aluguel, condomínio, água, luz, internet, telefone, equipe técnica)</a:t>
            </a:r>
            <a:endParaRPr lang="pt-BR" dirty="0"/>
          </a:p>
          <a:p>
            <a:pPr marL="0" indent="0">
              <a:buNone/>
            </a:pPr>
            <a:endParaRPr lang="pt-BR" sz="900" dirty="0"/>
          </a:p>
          <a:p>
            <a:pPr marL="0" indent="0">
              <a:buNone/>
            </a:pPr>
            <a:r>
              <a:rPr lang="pt-BR" sz="2600" dirty="0"/>
              <a:t>Custo de uma pessoa em situação de rua (não inserida no Projeto Moradia Primeiro) por mês em alguns serviços do município de Curitiba, segundo dados da Fundação de Ação Social de Curitiba (FAZ): </a:t>
            </a:r>
          </a:p>
          <a:p>
            <a:r>
              <a:rPr lang="pt-BR" sz="2600" dirty="0"/>
              <a:t>Condomínio Social (R$ 3.600,00/mês)</a:t>
            </a:r>
          </a:p>
          <a:p>
            <a:r>
              <a:rPr lang="pt-BR" sz="2600" dirty="0"/>
              <a:t>Casa de Passagem (R$ 1.500,00/mês)</a:t>
            </a:r>
          </a:p>
          <a:p>
            <a:r>
              <a:rPr lang="pt-BR" sz="2600" dirty="0"/>
              <a:t>Centro Pop (R$ 2.115,00/mês)</a:t>
            </a:r>
          </a:p>
          <a:p>
            <a:r>
              <a:rPr lang="pt-BR" sz="2600" dirty="0"/>
              <a:t>Unidade de Atendimento Imediato – Saúde (R$ 2.840,00/mês)</a:t>
            </a:r>
          </a:p>
        </p:txBody>
      </p:sp>
      <p:sp>
        <p:nvSpPr>
          <p:cNvPr id="4" name="CaixaDeTexto 3"/>
          <p:cNvSpPr txBox="1"/>
          <p:nvPr/>
        </p:nvSpPr>
        <p:spPr>
          <a:xfrm>
            <a:off x="1468190" y="5894492"/>
            <a:ext cx="6800045" cy="523220"/>
          </a:xfrm>
          <a:prstGeom prst="rect">
            <a:avLst/>
          </a:prstGeom>
          <a:noFill/>
        </p:spPr>
        <p:txBody>
          <a:bodyPr wrap="square" rtlCol="0">
            <a:spAutoFit/>
          </a:bodyPr>
          <a:lstStyle/>
          <a:p>
            <a:r>
              <a:rPr lang="pt-BR" sz="2800" b="1" i="1" dirty="0">
                <a:solidFill>
                  <a:schemeClr val="accent2">
                    <a:lumMod val="50000"/>
                  </a:schemeClr>
                </a:solidFill>
              </a:rPr>
              <a:t>“A falta de moradia não é gratuita, é cara.”</a:t>
            </a:r>
            <a:endParaRPr lang="pt-BR" sz="2800" dirty="0"/>
          </a:p>
        </p:txBody>
      </p:sp>
    </p:spTree>
    <p:extLst>
      <p:ext uri="{BB962C8B-B14F-4D97-AF65-F5344CB8AC3E}">
        <p14:creationId xmlns:p14="http://schemas.microsoft.com/office/powerpoint/2010/main" val="239495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8654" y="365126"/>
            <a:ext cx="8765146" cy="858367"/>
          </a:xfrm>
        </p:spPr>
        <p:txBody>
          <a:bodyPr/>
          <a:lstStyle/>
          <a:p>
            <a:pPr algn="ctr"/>
            <a:r>
              <a:rPr lang="pt-BR" b="1" dirty="0">
                <a:solidFill>
                  <a:schemeClr val="accent2">
                    <a:lumMod val="50000"/>
                  </a:schemeClr>
                </a:solidFill>
              </a:rPr>
              <a:t>Porto Alegre - Resultados</a:t>
            </a:r>
            <a:endParaRPr lang="pt-BR" dirty="0"/>
          </a:p>
        </p:txBody>
      </p:sp>
      <p:sp>
        <p:nvSpPr>
          <p:cNvPr id="3" name="Espaço Reservado para Conteúdo 2"/>
          <p:cNvSpPr>
            <a:spLocks noGrp="1"/>
          </p:cNvSpPr>
          <p:nvPr>
            <p:ph idx="1"/>
          </p:nvPr>
        </p:nvSpPr>
        <p:spPr>
          <a:xfrm>
            <a:off x="309092" y="1477894"/>
            <a:ext cx="11462197" cy="4678207"/>
          </a:xfrm>
        </p:spPr>
        <p:txBody>
          <a:bodyPr>
            <a:normAutofit fontScale="92500" lnSpcReduction="20000"/>
          </a:bodyPr>
          <a:lstStyle/>
          <a:p>
            <a:r>
              <a:rPr lang="pt-BR" dirty="0"/>
              <a:t>Principal impacto no atendimento à população em situação de rua: quantidade de </a:t>
            </a:r>
            <a:r>
              <a:rPr lang="pt-BR" b="1" dirty="0"/>
              <a:t>dias fora da rua </a:t>
            </a:r>
            <a:r>
              <a:rPr lang="pt-BR" dirty="0"/>
              <a:t>(</a:t>
            </a:r>
            <a:r>
              <a:rPr lang="pt-BR" b="1" dirty="0"/>
              <a:t>10.801 dias</a:t>
            </a:r>
            <a:r>
              <a:rPr lang="pt-BR" dirty="0"/>
              <a:t>, considerando 70 pessoas atendidas), que têm como consequência uma redução no número de internações, mais acompanhamento das situações de saúde (clínica e mental) e vinculação com serviços de atendimento da rede do local onde residem.</a:t>
            </a:r>
          </a:p>
          <a:p>
            <a:pPr marL="0" indent="0">
              <a:buNone/>
            </a:pPr>
            <a:endParaRPr lang="pt-BR" dirty="0"/>
          </a:p>
          <a:p>
            <a:r>
              <a:rPr lang="pt-BR" b="1" dirty="0"/>
              <a:t>Substâncias psicoativas: </a:t>
            </a:r>
            <a:r>
              <a:rPr lang="pt-BR" dirty="0"/>
              <a:t>19% parou de fazer uso; 26% está fazendo uso não problemático; 23% está fazendo uso problemático; 29% está em tratamento; 3% está sem tratamento. </a:t>
            </a:r>
          </a:p>
          <a:p>
            <a:r>
              <a:rPr lang="pt-BR" b="1" dirty="0"/>
              <a:t>Internações na saúde mental:</a:t>
            </a:r>
            <a:r>
              <a:rPr lang="pt-BR" dirty="0"/>
              <a:t> dos 70 que estão no programa, apenas 17 tiveram passagem por internações, destes, 12 não voltaram a internar mais; 3 reduziram a internação; 2 mantiveram a internação.  </a:t>
            </a:r>
          </a:p>
          <a:p>
            <a:r>
              <a:rPr lang="pt-BR" b="1" dirty="0"/>
              <a:t>Serviços da Assistência Social: </a:t>
            </a:r>
            <a:r>
              <a:rPr lang="pt-BR" dirty="0"/>
              <a:t>após o início do projeto nenhum beneficiário fez uso de albergue; apenas uma beneficiária fez uso do Centro Pop.</a:t>
            </a:r>
          </a:p>
        </p:txBody>
      </p:sp>
    </p:spTree>
    <p:extLst>
      <p:ext uri="{BB962C8B-B14F-4D97-AF65-F5344CB8AC3E}">
        <p14:creationId xmlns:p14="http://schemas.microsoft.com/office/powerpoint/2010/main" val="59452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8433AE-C45B-43EC-8838-EF92B4FE7516}"/>
              </a:ext>
            </a:extLst>
          </p:cNvPr>
          <p:cNvSpPr>
            <a:spLocks noGrp="1"/>
          </p:cNvSpPr>
          <p:nvPr>
            <p:ph type="title"/>
          </p:nvPr>
        </p:nvSpPr>
        <p:spPr>
          <a:xfrm>
            <a:off x="2432807" y="365125"/>
            <a:ext cx="6543413" cy="1325563"/>
          </a:xfrm>
        </p:spPr>
        <p:txBody>
          <a:bodyPr>
            <a:normAutofit/>
          </a:bodyPr>
          <a:lstStyle/>
          <a:p>
            <a:pPr algn="ctr">
              <a:defRPr/>
            </a:pPr>
            <a:r>
              <a:rPr lang="pt-BR" sz="2400" b="1" dirty="0">
                <a:solidFill>
                  <a:schemeClr val="accent2">
                    <a:lumMod val="50000"/>
                  </a:schemeClr>
                </a:solidFill>
                <a:latin typeface="Trebuchet MS" panose="020B0603020202020204" pitchFamily="34" charset="0"/>
              </a:rPr>
              <a:t>Ações desenvolvidas pelo MMFDH </a:t>
            </a:r>
            <a:br>
              <a:rPr lang="pt-BR" sz="2400" b="1" dirty="0">
                <a:solidFill>
                  <a:schemeClr val="accent2">
                    <a:lumMod val="50000"/>
                  </a:schemeClr>
                </a:solidFill>
                <a:latin typeface="Trebuchet MS" panose="020B0603020202020204" pitchFamily="34" charset="0"/>
              </a:rPr>
            </a:br>
            <a:r>
              <a:rPr lang="pt-BR" sz="2400" b="1" dirty="0">
                <a:solidFill>
                  <a:schemeClr val="accent2">
                    <a:lumMod val="50000"/>
                  </a:schemeClr>
                </a:solidFill>
                <a:latin typeface="Trebuchet MS" panose="020B0603020202020204" pitchFamily="34" charset="0"/>
              </a:rPr>
              <a:t>para a implantação do projeto </a:t>
            </a:r>
            <a:br>
              <a:rPr lang="pt-BR" sz="2400" b="1" dirty="0">
                <a:solidFill>
                  <a:schemeClr val="accent2">
                    <a:lumMod val="50000"/>
                  </a:schemeClr>
                </a:solidFill>
                <a:latin typeface="Trebuchet MS" panose="020B0603020202020204" pitchFamily="34" charset="0"/>
              </a:rPr>
            </a:br>
            <a:r>
              <a:rPr lang="pt-BR" sz="2400" b="1" dirty="0">
                <a:solidFill>
                  <a:schemeClr val="accent2">
                    <a:lumMod val="50000"/>
                  </a:schemeClr>
                </a:solidFill>
                <a:latin typeface="Trebuchet MS" panose="020B0603020202020204" pitchFamily="34" charset="0"/>
              </a:rPr>
              <a:t>Moradia Primeiro no Brasil</a:t>
            </a:r>
          </a:p>
        </p:txBody>
      </p:sp>
      <p:sp>
        <p:nvSpPr>
          <p:cNvPr id="3" name="Espaço Reservado para Conteúdo 2">
            <a:extLst>
              <a:ext uri="{FF2B5EF4-FFF2-40B4-BE49-F238E27FC236}">
                <a16:creationId xmlns:a16="http://schemas.microsoft.com/office/drawing/2014/main" xmlns="" id="{E733A237-BBB8-4EB7-9AAA-54AD6B37D48E}"/>
              </a:ext>
            </a:extLst>
          </p:cNvPr>
          <p:cNvSpPr>
            <a:spLocks noGrp="1"/>
          </p:cNvSpPr>
          <p:nvPr>
            <p:ph idx="1"/>
          </p:nvPr>
        </p:nvSpPr>
        <p:spPr>
          <a:xfrm>
            <a:off x="838200" y="2130803"/>
            <a:ext cx="7257176" cy="4362072"/>
          </a:xfrm>
        </p:spPr>
        <p:txBody>
          <a:bodyPr>
            <a:normAutofit lnSpcReduction="10000"/>
          </a:bodyPr>
          <a:lstStyle/>
          <a:p>
            <a:pPr marL="0" indent="0">
              <a:buNone/>
            </a:pPr>
            <a:r>
              <a:rPr lang="pt-BR" sz="2400" dirty="0"/>
              <a:t>Para iniciar o processo de implantação do Projeto Moradia Primeiro, a Secretaria Nacional de Proteção Global (SNPG) envida esforços para a difusão da metodologia </a:t>
            </a:r>
            <a:r>
              <a:rPr lang="pt-BR" sz="2400" dirty="0" err="1"/>
              <a:t>Housing</a:t>
            </a:r>
            <a:r>
              <a:rPr lang="pt-BR" sz="2400" dirty="0"/>
              <a:t> </a:t>
            </a:r>
            <a:r>
              <a:rPr lang="pt-BR" sz="2400" dirty="0" err="1"/>
              <a:t>First</a:t>
            </a:r>
            <a:r>
              <a:rPr lang="pt-BR" sz="2400" dirty="0"/>
              <a:t>, realização de cursos e eventos de formação sobre o tema, fomento de parcerias com órgãos públicos e organizações da sociedade civil e captação de recursos para a execução de projetos. </a:t>
            </a:r>
          </a:p>
          <a:p>
            <a:pPr marL="0" indent="0">
              <a:buNone/>
            </a:pPr>
            <a:endParaRPr lang="pt-BR" sz="2400" dirty="0"/>
          </a:p>
          <a:p>
            <a:pPr marL="0" indent="0" algn="ctr">
              <a:buNone/>
            </a:pPr>
            <a:r>
              <a:rPr lang="pt-BR" sz="2400" dirty="0"/>
              <a:t>Até o momento foi destinado o valor de</a:t>
            </a:r>
          </a:p>
          <a:p>
            <a:pPr marL="0" indent="0" algn="ctr">
              <a:buNone/>
            </a:pPr>
            <a:r>
              <a:rPr lang="pt-BR" dirty="0">
                <a:highlight>
                  <a:srgbClr val="EBCA1A"/>
                </a:highlight>
              </a:rPr>
              <a:t> </a:t>
            </a:r>
            <a:r>
              <a:rPr lang="pt-BR" b="1" dirty="0">
                <a:highlight>
                  <a:srgbClr val="EBCA1A"/>
                </a:highlight>
              </a:rPr>
              <a:t>R$ 10,69 milhões</a:t>
            </a:r>
            <a:r>
              <a:rPr lang="pt-BR" sz="2400" b="1" dirty="0">
                <a:highlight>
                  <a:srgbClr val="EBCA1A"/>
                </a:highlight>
              </a:rPr>
              <a:t> </a:t>
            </a:r>
          </a:p>
          <a:p>
            <a:pPr marL="0" indent="0" algn="ctr">
              <a:buNone/>
            </a:pPr>
            <a:r>
              <a:rPr lang="pt-BR" sz="2400" dirty="0"/>
              <a:t>para projetos de Moradia Primeiro.</a:t>
            </a:r>
          </a:p>
        </p:txBody>
      </p:sp>
      <p:pic>
        <p:nvPicPr>
          <p:cNvPr id="4" name="Imagem 3">
            <a:extLst>
              <a:ext uri="{FF2B5EF4-FFF2-40B4-BE49-F238E27FC236}">
                <a16:creationId xmlns:a16="http://schemas.microsoft.com/office/drawing/2014/main" xmlns="" id="{7FEFBAA2-E701-47D2-B406-240362929B8A}"/>
              </a:ext>
            </a:extLst>
          </p:cNvPr>
          <p:cNvPicPr>
            <a:picLocks noChangeAspect="1"/>
          </p:cNvPicPr>
          <p:nvPr/>
        </p:nvPicPr>
        <p:blipFill>
          <a:blip r:embed="rId2"/>
          <a:stretch>
            <a:fillRect/>
          </a:stretch>
        </p:blipFill>
        <p:spPr>
          <a:xfrm>
            <a:off x="8252609" y="1241570"/>
            <a:ext cx="3374532" cy="41581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530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8433AE-C45B-43EC-8838-EF92B4FE7516}"/>
              </a:ext>
            </a:extLst>
          </p:cNvPr>
          <p:cNvSpPr>
            <a:spLocks noGrp="1"/>
          </p:cNvSpPr>
          <p:nvPr>
            <p:ph type="title"/>
          </p:nvPr>
        </p:nvSpPr>
        <p:spPr>
          <a:xfrm>
            <a:off x="2608977" y="368401"/>
            <a:ext cx="5821959" cy="636361"/>
          </a:xfrm>
        </p:spPr>
        <p:txBody>
          <a:bodyPr>
            <a:normAutofit fontScale="90000"/>
          </a:bodyPr>
          <a:lstStyle/>
          <a:p>
            <a:pPr algn="ctr">
              <a:defRPr/>
            </a:pPr>
            <a:r>
              <a:rPr lang="pt-BR" sz="2400" b="1" dirty="0">
                <a:solidFill>
                  <a:schemeClr val="accent2">
                    <a:lumMod val="50000"/>
                  </a:schemeClr>
                </a:solidFill>
                <a:latin typeface="Trebuchet MS" panose="020B0603020202020204" pitchFamily="34" charset="0"/>
              </a:rPr>
              <a:t>Ações para a implantação do projeto </a:t>
            </a:r>
            <a:br>
              <a:rPr lang="pt-BR" sz="2400" b="1" dirty="0">
                <a:solidFill>
                  <a:schemeClr val="accent2">
                    <a:lumMod val="50000"/>
                  </a:schemeClr>
                </a:solidFill>
                <a:latin typeface="Trebuchet MS" panose="020B0603020202020204" pitchFamily="34" charset="0"/>
              </a:rPr>
            </a:br>
            <a:r>
              <a:rPr lang="pt-BR" sz="2400" b="1" dirty="0">
                <a:solidFill>
                  <a:schemeClr val="accent2">
                    <a:lumMod val="50000"/>
                  </a:schemeClr>
                </a:solidFill>
                <a:latin typeface="Trebuchet MS" panose="020B0603020202020204" pitchFamily="34" charset="0"/>
              </a:rPr>
              <a:t>Moradia Primeiro no Brasil</a:t>
            </a:r>
          </a:p>
        </p:txBody>
      </p:sp>
      <p:sp>
        <p:nvSpPr>
          <p:cNvPr id="3" name="Espaço Reservado para Conteúdo 2">
            <a:extLst>
              <a:ext uri="{FF2B5EF4-FFF2-40B4-BE49-F238E27FC236}">
                <a16:creationId xmlns:a16="http://schemas.microsoft.com/office/drawing/2014/main" xmlns="" id="{E733A237-BBB8-4EB7-9AAA-54AD6B37D48E}"/>
              </a:ext>
            </a:extLst>
          </p:cNvPr>
          <p:cNvSpPr>
            <a:spLocks noGrp="1"/>
          </p:cNvSpPr>
          <p:nvPr>
            <p:ph idx="1"/>
          </p:nvPr>
        </p:nvSpPr>
        <p:spPr>
          <a:xfrm>
            <a:off x="352338" y="1270817"/>
            <a:ext cx="11123801" cy="5587183"/>
          </a:xfrm>
        </p:spPr>
        <p:txBody>
          <a:bodyPr>
            <a:noAutofit/>
          </a:bodyPr>
          <a:lstStyle/>
          <a:p>
            <a:pPr marL="0" indent="0">
              <a:buNone/>
            </a:pPr>
            <a:r>
              <a:rPr lang="pt-BR" sz="1800" b="1" dirty="0"/>
              <a:t>1. Ações para desenvolver referencial de implantação do modelo </a:t>
            </a:r>
            <a:r>
              <a:rPr lang="pt-BR" sz="1800" b="1" dirty="0" err="1"/>
              <a:t>Housing</a:t>
            </a:r>
            <a:r>
              <a:rPr lang="pt-BR" sz="1800" b="1" dirty="0"/>
              <a:t> </a:t>
            </a:r>
            <a:r>
              <a:rPr lang="pt-BR" sz="1800" b="1" dirty="0" err="1"/>
              <a:t>First</a:t>
            </a:r>
            <a:r>
              <a:rPr lang="pt-BR" sz="1800" b="1" dirty="0"/>
              <a:t> no Brasil, produzir e disseminar informações e capacitação - valor destinado R$ 920.026,30:</a:t>
            </a:r>
          </a:p>
          <a:p>
            <a:pPr marL="0" indent="0">
              <a:buNone/>
            </a:pPr>
            <a:r>
              <a:rPr lang="pt-BR" sz="1800" dirty="0"/>
              <a:t>a) Seminário Internacional sobre Moradia para a População em Situação de Rua - dezembro de 2019;</a:t>
            </a:r>
          </a:p>
          <a:p>
            <a:pPr marL="0" indent="0">
              <a:buNone/>
            </a:pPr>
            <a:r>
              <a:rPr lang="pt-BR" sz="1800" dirty="0"/>
              <a:t>b) Livro “É Possível </a:t>
            </a:r>
            <a:r>
              <a:rPr lang="pt-BR" sz="1800" dirty="0" err="1"/>
              <a:t>Housing</a:t>
            </a:r>
            <a:r>
              <a:rPr lang="pt-BR" sz="1800" dirty="0"/>
              <a:t> </a:t>
            </a:r>
            <a:r>
              <a:rPr lang="pt-BR" sz="1800" dirty="0" err="1"/>
              <a:t>First</a:t>
            </a:r>
            <a:r>
              <a:rPr lang="pt-BR" sz="1800" dirty="0"/>
              <a:t> no Brasil? - Experiências de moradia para a população em situação de rua na Europa e no Brasil” - 2020; </a:t>
            </a:r>
          </a:p>
          <a:p>
            <a:pPr marL="0" indent="0">
              <a:buNone/>
            </a:pPr>
            <a:r>
              <a:rPr lang="pt-BR" sz="1800" dirty="0"/>
              <a:t>c) Disseminação do modelo </a:t>
            </a:r>
            <a:r>
              <a:rPr lang="pt-BR" sz="1800" dirty="0" err="1"/>
              <a:t>Housing</a:t>
            </a:r>
            <a:r>
              <a:rPr lang="pt-BR" sz="1800" dirty="0"/>
              <a:t> </a:t>
            </a:r>
            <a:r>
              <a:rPr lang="pt-BR" sz="1800" dirty="0" err="1"/>
              <a:t>First</a:t>
            </a:r>
            <a:r>
              <a:rPr lang="pt-BR" sz="1800" dirty="0"/>
              <a:t>, para todos os estados, Distrito Federal e municípios acima de 100 mil habitantes - 2020/2021; </a:t>
            </a:r>
          </a:p>
          <a:p>
            <a:pPr marL="0" indent="0">
              <a:buNone/>
            </a:pPr>
            <a:r>
              <a:rPr lang="pt-BR" sz="1800" dirty="0"/>
              <a:t>d) Publicação da Portaria Nº 2.927, de 26 de agosto de 2021 que institui o Projeto Moradia Primeiro no âmbito do Ministério da Mulher, da Família e dos Direitos Humanos;</a:t>
            </a:r>
          </a:p>
          <a:p>
            <a:pPr marL="0" indent="0">
              <a:buNone/>
            </a:pPr>
            <a:r>
              <a:rPr lang="pt-BR" sz="1800" dirty="0"/>
              <a:t>e) Oficina virtual "Gestão e Execução dos Projetos de </a:t>
            </a:r>
            <a:r>
              <a:rPr lang="pt-BR" sz="1800" dirty="0" err="1"/>
              <a:t>Housing</a:t>
            </a:r>
            <a:r>
              <a:rPr lang="pt-BR" sz="1800" dirty="0"/>
              <a:t> </a:t>
            </a:r>
            <a:r>
              <a:rPr lang="pt-BR" sz="1800" dirty="0" err="1"/>
              <a:t>First</a:t>
            </a:r>
            <a:r>
              <a:rPr lang="pt-BR" sz="1800" dirty="0"/>
              <a:t>: diálogos sobre elaboração de projetos e experiências de implantação" - novembro 2021; </a:t>
            </a:r>
          </a:p>
          <a:p>
            <a:pPr marL="0" indent="0">
              <a:buNone/>
            </a:pPr>
            <a:r>
              <a:rPr lang="pt-BR" sz="1800" dirty="0"/>
              <a:t>f) Curso EAD "População em situação de rua e o modelo Moradia Primeiro (</a:t>
            </a:r>
            <a:r>
              <a:rPr lang="pt-BR" sz="1800" dirty="0" err="1"/>
              <a:t>Housing</a:t>
            </a:r>
            <a:r>
              <a:rPr lang="pt-BR" sz="1800" dirty="0"/>
              <a:t> </a:t>
            </a:r>
            <a:r>
              <a:rPr lang="pt-BR" sz="1800" dirty="0" err="1"/>
              <a:t>First</a:t>
            </a:r>
            <a:r>
              <a:rPr lang="pt-BR" sz="1800" dirty="0"/>
              <a:t>)“ – janeiro de 2022; </a:t>
            </a:r>
          </a:p>
          <a:p>
            <a:pPr marL="0" indent="0">
              <a:spcBef>
                <a:spcPts val="600"/>
              </a:spcBef>
              <a:buNone/>
            </a:pPr>
            <a:r>
              <a:rPr lang="pt-BR" sz="1800" dirty="0"/>
              <a:t>g) Curso virtual em parceria com o Programa da União Europeia EUROsociAL+, para técnicos e gestores de órgãos públicos e organizações da sociedade civil para aprofundamento na metodologia </a:t>
            </a:r>
            <a:r>
              <a:rPr lang="pt-BR" sz="1800" dirty="0" err="1"/>
              <a:t>Housing</a:t>
            </a:r>
            <a:r>
              <a:rPr lang="pt-BR" sz="1800" dirty="0"/>
              <a:t> </a:t>
            </a:r>
            <a:r>
              <a:rPr lang="pt-BR" sz="1800" dirty="0" err="1"/>
              <a:t>First</a:t>
            </a:r>
            <a:r>
              <a:rPr lang="pt-BR" sz="1800" dirty="0"/>
              <a:t>, abordando temas como metodologia de acompanhamento social, estratégias para atuar com as consequências </a:t>
            </a:r>
          </a:p>
          <a:p>
            <a:pPr marL="0" indent="0">
              <a:spcBef>
                <a:spcPts val="0"/>
              </a:spcBef>
              <a:buNone/>
            </a:pPr>
            <a:r>
              <a:rPr lang="pt-BR" sz="1800" dirty="0"/>
              <a:t>da situação crônica de rua, estudos de caso, apresentação dos instrumentos de </a:t>
            </a:r>
          </a:p>
          <a:p>
            <a:pPr marL="0" indent="0">
              <a:spcBef>
                <a:spcPts val="0"/>
              </a:spcBef>
              <a:buNone/>
            </a:pPr>
            <a:r>
              <a:rPr lang="pt-BR" sz="1800" dirty="0"/>
              <a:t>monitoramento e avaliação, estratégias que favorecem a autonomia das pessoas, inserção </a:t>
            </a:r>
          </a:p>
          <a:p>
            <a:pPr marL="0" indent="0">
              <a:spcBef>
                <a:spcPts val="0"/>
              </a:spcBef>
              <a:buNone/>
            </a:pPr>
            <a:r>
              <a:rPr lang="pt-BR" sz="1800" dirty="0"/>
              <a:t>no mercado de trabalho, sustentabilidade/continuidade do projeto - março de 2022;</a:t>
            </a:r>
          </a:p>
          <a:p>
            <a:pPr marL="0" indent="0">
              <a:buNone/>
            </a:pPr>
            <a:r>
              <a:rPr lang="pt-BR" sz="1800" dirty="0"/>
              <a:t> </a:t>
            </a:r>
          </a:p>
        </p:txBody>
      </p:sp>
    </p:spTree>
    <p:extLst>
      <p:ext uri="{BB962C8B-B14F-4D97-AF65-F5344CB8AC3E}">
        <p14:creationId xmlns:p14="http://schemas.microsoft.com/office/powerpoint/2010/main" val="290051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733A237-BBB8-4EB7-9AAA-54AD6B37D48E}"/>
              </a:ext>
            </a:extLst>
          </p:cNvPr>
          <p:cNvSpPr>
            <a:spLocks noGrp="1"/>
          </p:cNvSpPr>
          <p:nvPr>
            <p:ph idx="1"/>
          </p:nvPr>
        </p:nvSpPr>
        <p:spPr>
          <a:xfrm>
            <a:off x="260059" y="1350549"/>
            <a:ext cx="11190913" cy="5352052"/>
          </a:xfrm>
        </p:spPr>
        <p:txBody>
          <a:bodyPr>
            <a:noAutofit/>
          </a:bodyPr>
          <a:lstStyle/>
          <a:p>
            <a:pPr marL="0" indent="0">
              <a:buNone/>
            </a:pPr>
            <a:r>
              <a:rPr lang="pt-BR" sz="1800" dirty="0"/>
              <a:t>h) </a:t>
            </a:r>
            <a:r>
              <a:rPr lang="pt-BR" sz="1800" dirty="0">
                <a:effectLst/>
                <a:latin typeface="Calibri" panose="020F0502020204030204" pitchFamily="34" charset="0"/>
                <a:ea typeface="Calibri" panose="020F0502020204030204" pitchFamily="34" charset="0"/>
              </a:rPr>
              <a:t>Publicação do livro “Moradia Primeiro (</a:t>
            </a:r>
            <a:r>
              <a:rPr lang="pt-BR" sz="1800" dirty="0" err="1">
                <a:effectLst/>
                <a:latin typeface="Calibri" panose="020F0502020204030204" pitchFamily="34" charset="0"/>
                <a:ea typeface="Calibri" panose="020F0502020204030204" pitchFamily="34" charset="0"/>
              </a:rPr>
              <a:t>Housing</a:t>
            </a:r>
            <a:r>
              <a:rPr lang="pt-BR" sz="1800" dirty="0">
                <a:effectLst/>
                <a:latin typeface="Calibri" panose="020F0502020204030204" pitchFamily="34" charset="0"/>
                <a:ea typeface="Calibri" panose="020F0502020204030204" pitchFamily="34" charset="0"/>
              </a:rPr>
              <a:t> </a:t>
            </a:r>
            <a:r>
              <a:rPr lang="pt-BR" sz="1800" dirty="0" err="1">
                <a:effectLst/>
                <a:latin typeface="Calibri" panose="020F0502020204030204" pitchFamily="34" charset="0"/>
                <a:ea typeface="Calibri" panose="020F0502020204030204" pitchFamily="34" charset="0"/>
              </a:rPr>
              <a:t>First</a:t>
            </a:r>
            <a:r>
              <a:rPr lang="pt-BR" sz="1800" dirty="0">
                <a:effectLst/>
                <a:latin typeface="Calibri" panose="020F0502020204030204" pitchFamily="34" charset="0"/>
                <a:ea typeface="Calibri" panose="020F0502020204030204" pitchFamily="34" charset="0"/>
              </a:rPr>
              <a:t>): Subsídios para a implantação do modelo no Brasil e as condições de vida das mulheres em situação de rua” – julho de 2022.</a:t>
            </a:r>
            <a:endParaRPr lang="pt-BR" sz="1800" dirty="0"/>
          </a:p>
          <a:p>
            <a:pPr marL="0" indent="0">
              <a:buNone/>
            </a:pPr>
            <a:r>
              <a:rPr lang="pt-BR" sz="1800" dirty="0"/>
              <a:t>i) Guia didático, informativo e orientador contendo modelos de projetos de Moradia Primeiro (</a:t>
            </a:r>
            <a:r>
              <a:rPr lang="pt-BR" sz="1800" dirty="0" err="1"/>
              <a:t>Housing</a:t>
            </a:r>
            <a:r>
              <a:rPr lang="pt-BR" sz="1800" dirty="0"/>
              <a:t> </a:t>
            </a:r>
            <a:r>
              <a:rPr lang="pt-BR" sz="1800" dirty="0" err="1"/>
              <a:t>First</a:t>
            </a:r>
            <a:r>
              <a:rPr lang="pt-BR" sz="1800" dirty="0"/>
              <a:t>) com metodologia, diretrizes, orientações para implantação, acompanhamento técnico domiciliar, monitoramento, avaliação e indicadores para adaptação e implantação local e estudo de </a:t>
            </a:r>
            <a:r>
              <a:rPr lang="pt-BR" sz="1800" dirty="0" err="1"/>
              <a:t>viabiliadade</a:t>
            </a:r>
            <a:r>
              <a:rPr lang="pt-BR" sz="1800" dirty="0"/>
              <a:t> econômica – prazo: setembro de 2022;</a:t>
            </a:r>
          </a:p>
          <a:p>
            <a:pPr marL="0" indent="0">
              <a:buNone/>
            </a:pPr>
            <a:r>
              <a:rPr lang="pt-BR" sz="1800" dirty="0"/>
              <a:t>j) Elaboração de vídeo/documentário de disseminação de conteúdo sobre o projeto Moradia Primeiro (</a:t>
            </a:r>
            <a:r>
              <a:rPr lang="pt-BR" sz="1800" dirty="0" err="1"/>
              <a:t>Housing</a:t>
            </a:r>
            <a:r>
              <a:rPr lang="pt-BR" sz="1800" dirty="0"/>
              <a:t> </a:t>
            </a:r>
            <a:r>
              <a:rPr lang="pt-BR" sz="1800" dirty="0" err="1"/>
              <a:t>First</a:t>
            </a:r>
            <a:r>
              <a:rPr lang="pt-BR" sz="1800" dirty="0"/>
              <a:t>) para a realização de campanhas, divulgação e captação de recursos – prazo: setembro de 2022; </a:t>
            </a:r>
          </a:p>
          <a:p>
            <a:pPr marL="0" indent="0">
              <a:buNone/>
            </a:pPr>
            <a:r>
              <a:rPr lang="pt-BR" sz="1800" dirty="0"/>
              <a:t>k) Seminário Nacional de capacitação, apresentação de resultados e troca de experiências sobre a metodologia Moradia Primeiro (</a:t>
            </a:r>
            <a:r>
              <a:rPr lang="pt-BR" sz="1800" dirty="0" err="1"/>
              <a:t>Housing</a:t>
            </a:r>
            <a:r>
              <a:rPr lang="pt-BR" sz="1800" dirty="0"/>
              <a:t> </a:t>
            </a:r>
            <a:r>
              <a:rPr lang="pt-BR" sz="1800" dirty="0" err="1"/>
              <a:t>First</a:t>
            </a:r>
            <a:r>
              <a:rPr lang="pt-BR" sz="1800" dirty="0"/>
              <a:t>) – previsão: setembro de 2022.</a:t>
            </a:r>
          </a:p>
          <a:p>
            <a:pPr marL="0" indent="0">
              <a:buNone/>
            </a:pPr>
            <a:endParaRPr lang="pt-BR" sz="1400" dirty="0"/>
          </a:p>
          <a:p>
            <a:pPr marL="0" indent="0">
              <a:buNone/>
            </a:pPr>
            <a:r>
              <a:rPr lang="pt-BR" sz="1800" dirty="0"/>
              <a:t>2. Execução do projeto no estado do Paraná durante 2 anos – R$ 800.000,00. </a:t>
            </a:r>
          </a:p>
          <a:p>
            <a:pPr marL="0" indent="0">
              <a:buNone/>
            </a:pPr>
            <a:r>
              <a:rPr lang="pt-BR" sz="1800" dirty="0"/>
              <a:t>3. Execução do projeto na cidade de Curitiba (</a:t>
            </a:r>
            <a:r>
              <a:rPr lang="pt-BR" sz="1800" dirty="0" err="1"/>
              <a:t>Cáritas</a:t>
            </a:r>
            <a:r>
              <a:rPr lang="pt-BR" sz="1800" dirty="0"/>
              <a:t>) durante 2 anos - R$ 360 mil.</a:t>
            </a:r>
          </a:p>
          <a:p>
            <a:pPr marL="0" indent="0">
              <a:buNone/>
            </a:pPr>
            <a:r>
              <a:rPr lang="pt-BR" sz="1800" dirty="0"/>
              <a:t>4. Execução do projeto no Distrito Federal durante 3 anos - R$ 8.291.803,69. </a:t>
            </a:r>
          </a:p>
          <a:p>
            <a:pPr marL="0" indent="0">
              <a:buNone/>
            </a:pPr>
            <a:r>
              <a:rPr lang="pt-BR" sz="1800" dirty="0"/>
              <a:t>6. Ações para o fomento do Moradia Primeiro em quatro municípios do estado da Bahia: </a:t>
            </a:r>
          </a:p>
          <a:p>
            <a:pPr marL="0" indent="0">
              <a:spcBef>
                <a:spcPts val="0"/>
              </a:spcBef>
              <a:buNone/>
            </a:pPr>
            <a:r>
              <a:rPr lang="pt-BR" sz="1800" dirty="0"/>
              <a:t>Salvador; Feira de Santana; Vitória da Conquista e Teixeira de Freitas - R$ 100 mil. </a:t>
            </a:r>
          </a:p>
          <a:p>
            <a:pPr marL="0" indent="0">
              <a:buNone/>
            </a:pPr>
            <a:r>
              <a:rPr lang="pt-BR" sz="1800" dirty="0"/>
              <a:t>7. Ações para o fomento do Moradia Primeiro no estado de Minas Gerais - R$ 100 mil.</a:t>
            </a:r>
          </a:p>
        </p:txBody>
      </p:sp>
      <p:sp>
        <p:nvSpPr>
          <p:cNvPr id="6" name="Título 1">
            <a:extLst>
              <a:ext uri="{FF2B5EF4-FFF2-40B4-BE49-F238E27FC236}">
                <a16:creationId xmlns:a16="http://schemas.microsoft.com/office/drawing/2014/main" xmlns="" id="{64B2FF4A-B0CD-4B40-975D-ABFE34F24171}"/>
              </a:ext>
            </a:extLst>
          </p:cNvPr>
          <p:cNvSpPr>
            <a:spLocks noGrp="1"/>
          </p:cNvSpPr>
          <p:nvPr>
            <p:ph type="title"/>
          </p:nvPr>
        </p:nvSpPr>
        <p:spPr>
          <a:xfrm>
            <a:off x="2676088" y="343873"/>
            <a:ext cx="5805182" cy="729917"/>
          </a:xfrm>
        </p:spPr>
        <p:txBody>
          <a:bodyPr>
            <a:normAutofit fontScale="90000"/>
          </a:bodyPr>
          <a:lstStyle/>
          <a:p>
            <a:pPr algn="ctr">
              <a:defRPr/>
            </a:pPr>
            <a:r>
              <a:rPr lang="pt-BR" sz="2400" b="1" dirty="0">
                <a:solidFill>
                  <a:schemeClr val="accent2">
                    <a:lumMod val="50000"/>
                  </a:schemeClr>
                </a:solidFill>
                <a:latin typeface="Trebuchet MS" panose="020B0603020202020204" pitchFamily="34" charset="0"/>
              </a:rPr>
              <a:t>Ações para a implantação do projeto Moradia Primeiro no Brasil</a:t>
            </a:r>
          </a:p>
        </p:txBody>
      </p:sp>
    </p:spTree>
    <p:extLst>
      <p:ext uri="{BB962C8B-B14F-4D97-AF65-F5344CB8AC3E}">
        <p14:creationId xmlns:p14="http://schemas.microsoft.com/office/powerpoint/2010/main" val="1195900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de Slide">
            <a:extLst>
              <a:ext uri="{FF2B5EF4-FFF2-40B4-BE49-F238E27FC236}">
                <a16:creationId xmlns:a16="http://schemas.microsoft.com/office/drawing/2014/main" xmlns="" id="{CBF4170A-83C7-4F55-A6EC-0F4B25FC9C66}"/>
              </a:ext>
            </a:extLst>
          </p:cNvPr>
          <p:cNvSpPr txBox="1">
            <a:spLocks/>
          </p:cNvSpPr>
          <p:nvPr/>
        </p:nvSpPr>
        <p:spPr>
          <a:xfrm>
            <a:off x="2722180" y="376575"/>
            <a:ext cx="5492552" cy="54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pt-BR" sz="2400" b="1" dirty="0">
                <a:solidFill>
                  <a:schemeClr val="accent2">
                    <a:lumMod val="50000"/>
                  </a:schemeClr>
                </a:solidFill>
              </a:rPr>
              <a:t>ARTICULAÇÃO COM PARLAMENTARES</a:t>
            </a:r>
            <a:endParaRPr kumimoji="0" lang="pt-BR" sz="2400" b="1" i="0" u="none" strike="noStrike" kern="1200" cap="none" spc="0" normalizeH="0" baseline="0" noProof="0" dirty="0">
              <a:ln>
                <a:noFill/>
              </a:ln>
              <a:solidFill>
                <a:schemeClr val="accent2">
                  <a:lumMod val="50000"/>
                </a:schemeClr>
              </a:solidFill>
              <a:effectLst/>
              <a:uLnTx/>
              <a:uFillTx/>
            </a:endParaRPr>
          </a:p>
        </p:txBody>
      </p:sp>
      <p:sp>
        <p:nvSpPr>
          <p:cNvPr id="9" name="CaixaDeTexto 8">
            <a:extLst>
              <a:ext uri="{FF2B5EF4-FFF2-40B4-BE49-F238E27FC236}">
                <a16:creationId xmlns:a16="http://schemas.microsoft.com/office/drawing/2014/main" xmlns="" id="{0F9B53D2-1665-4406-8922-7198DB21FB33}"/>
              </a:ext>
            </a:extLst>
          </p:cNvPr>
          <p:cNvSpPr txBox="1"/>
          <p:nvPr/>
        </p:nvSpPr>
        <p:spPr>
          <a:xfrm>
            <a:off x="987812" y="1866412"/>
            <a:ext cx="6924288" cy="4524315"/>
          </a:xfrm>
          <a:prstGeom prst="rect">
            <a:avLst/>
          </a:prstGeom>
          <a:noFill/>
        </p:spPr>
        <p:txBody>
          <a:bodyPr wrap="square">
            <a:spAutoFit/>
          </a:bodyPr>
          <a:lstStyle/>
          <a:p>
            <a:pPr marL="342900" indent="-342900" algn="just">
              <a:buFont typeface="Arial" panose="020B0604020202020204" pitchFamily="34" charset="0"/>
              <a:buChar char="•"/>
            </a:pPr>
            <a:r>
              <a:rPr lang="pt-BR" sz="2400" dirty="0">
                <a:solidFill>
                  <a:srgbClr val="000000"/>
                </a:solidFill>
                <a:ea typeface="Times New Roman" panose="02020603050405020304" pitchFamily="18" charset="0"/>
              </a:rPr>
              <a:t>Cartilha de Captação das Emendas Parlamentares do MMFDH – OGU 2021 e 2022;</a:t>
            </a:r>
          </a:p>
          <a:p>
            <a:pPr algn="just"/>
            <a:endParaRPr lang="pt-BR" sz="2400" dirty="0">
              <a:solidFill>
                <a:srgbClr val="000000"/>
              </a:solidFill>
              <a:ea typeface="Times New Roman" panose="02020603050405020304" pitchFamily="18" charset="0"/>
            </a:endParaRPr>
          </a:p>
          <a:p>
            <a:pPr marL="342900" indent="-342900" algn="just">
              <a:buFont typeface="Arial" panose="020B0604020202020204" pitchFamily="34" charset="0"/>
              <a:buChar char="•"/>
            </a:pPr>
            <a:r>
              <a:rPr lang="pt-BR" sz="2400" dirty="0">
                <a:solidFill>
                  <a:srgbClr val="000000"/>
                </a:solidFill>
                <a:ea typeface="Times New Roman" panose="02020603050405020304" pitchFamily="18" charset="0"/>
              </a:rPr>
              <a:t>Articulação com a sociedade civil e com a FRENTE PARLAMENTAR DE DEFESA DOS DIREITOS DA POPULAÇÃO EM SITUAÇAÕ DE RUA;</a:t>
            </a:r>
          </a:p>
          <a:p>
            <a:pPr algn="just"/>
            <a:endParaRPr lang="pt-BR" sz="2400" dirty="0">
              <a:solidFill>
                <a:srgbClr val="000000"/>
              </a:solidFill>
              <a:ea typeface="Times New Roman" panose="02020603050405020304" pitchFamily="18" charset="0"/>
            </a:endParaRPr>
          </a:p>
          <a:p>
            <a:pPr marL="342900" indent="-342900" algn="just">
              <a:buFont typeface="Arial" panose="020B0604020202020204" pitchFamily="34" charset="0"/>
              <a:buChar char="•"/>
            </a:pPr>
            <a:r>
              <a:rPr lang="pt-BR" sz="2400" dirty="0">
                <a:solidFill>
                  <a:srgbClr val="000000"/>
                </a:solidFill>
                <a:ea typeface="Times New Roman" panose="02020603050405020304" pitchFamily="18" charset="0"/>
              </a:rPr>
              <a:t>Articulação com outras representações do Congresso Nacional para proposição e aprovação de Projeto de Lei sobre o Moradia Primeiro.</a:t>
            </a:r>
          </a:p>
          <a:p>
            <a:pPr algn="just"/>
            <a:endParaRPr lang="pt-BR" sz="2400" dirty="0">
              <a:solidFill>
                <a:srgbClr val="000000"/>
              </a:solidFill>
              <a:effectLst/>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endParaRPr lang="pt-BR" sz="2400" dirty="0">
              <a:solidFill>
                <a:srgbClr val="000000"/>
              </a:solidFill>
              <a:effectLst/>
              <a:latin typeface="Calibri" panose="020F0502020204030204" pitchFamily="34" charset="0"/>
              <a:ea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532" y="839096"/>
            <a:ext cx="3400551" cy="478718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60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6987" y="312738"/>
            <a:ext cx="7289442" cy="1103067"/>
          </a:xfrm>
        </p:spPr>
        <p:txBody>
          <a:bodyPr>
            <a:normAutofit/>
          </a:bodyPr>
          <a:lstStyle/>
          <a:p>
            <a:pPr algn="ctr"/>
            <a:r>
              <a:rPr lang="pt-BR" sz="2800" b="1" dirty="0">
                <a:solidFill>
                  <a:schemeClr val="accent2">
                    <a:lumMod val="50000"/>
                  </a:schemeClr>
                </a:solidFill>
                <a:effectLst>
                  <a:outerShdw blurRad="38100" dist="38100" dir="2700000" algn="tl">
                    <a:srgbClr val="000000">
                      <a:alpha val="43137"/>
                    </a:srgbClr>
                  </a:outerShdw>
                </a:effectLst>
              </a:rPr>
              <a:t>HETEROGENEIDADE DA </a:t>
            </a:r>
            <a:br>
              <a:rPr lang="pt-BR" sz="2800" b="1" dirty="0">
                <a:solidFill>
                  <a:schemeClr val="accent2">
                    <a:lumMod val="50000"/>
                  </a:schemeClr>
                </a:solidFill>
                <a:effectLst>
                  <a:outerShdw blurRad="38100" dist="38100" dir="2700000" algn="tl">
                    <a:srgbClr val="000000">
                      <a:alpha val="43137"/>
                    </a:srgbClr>
                  </a:outerShdw>
                </a:effectLst>
              </a:rPr>
            </a:br>
            <a:r>
              <a:rPr lang="pt-BR" sz="2800" b="1" dirty="0">
                <a:solidFill>
                  <a:schemeClr val="accent2">
                    <a:lumMod val="50000"/>
                  </a:schemeClr>
                </a:solidFill>
                <a:effectLst>
                  <a:outerShdw blurRad="38100" dist="38100" dir="2700000" algn="tl">
                    <a:srgbClr val="000000">
                      <a:alpha val="43137"/>
                    </a:srgbClr>
                  </a:outerShdw>
                </a:effectLst>
              </a:rPr>
              <a:t>POPULAÇÃO EM SITUAÇÃO DE RUA</a:t>
            </a:r>
            <a:endParaRPr lang="pt-BR" sz="2800" b="1" dirty="0"/>
          </a:p>
        </p:txBody>
      </p:sp>
      <p:sp>
        <p:nvSpPr>
          <p:cNvPr id="3" name="Espaço Reservado para Conteúdo 2"/>
          <p:cNvSpPr>
            <a:spLocks noGrp="1"/>
          </p:cNvSpPr>
          <p:nvPr>
            <p:ph idx="1"/>
          </p:nvPr>
        </p:nvSpPr>
        <p:spPr>
          <a:xfrm>
            <a:off x="2923504" y="1452138"/>
            <a:ext cx="6400800" cy="3068347"/>
          </a:xfrm>
        </p:spPr>
        <p:txBody>
          <a:bodyPr/>
          <a:lstStyle/>
          <a:p>
            <a:pPr marL="0" indent="0" algn="ctr">
              <a:lnSpc>
                <a:spcPct val="150000"/>
              </a:lnSpc>
              <a:spcBef>
                <a:spcPts val="0"/>
              </a:spcBef>
              <a:buNone/>
            </a:pPr>
            <a:r>
              <a:rPr lang="pt-BR" sz="2000" b="1" dirty="0">
                <a:latin typeface="Arial" pitchFamily="34" charset="0"/>
                <a:cs typeface="Arial" pitchFamily="34" charset="0"/>
              </a:rPr>
              <a:t>Famílias, homens, mulheres, pessoas idosas, crianças e adolescentes, jovens, LGBT, pessoas com deficiência, imigrantes, pessoas negras, indígenas, usuários de álcool e outras drogas, pessoas com transtorno mental, dentre outros em vulnerabilidade extrema.</a:t>
            </a:r>
            <a:endParaRPr lang="pt-BR" sz="2000" b="1" dirty="0">
              <a:solidFill>
                <a:schemeClr val="accent1">
                  <a:lumMod val="50000"/>
                </a:schemeClr>
              </a:solidFill>
              <a:latin typeface="Arial" pitchFamily="34" charset="0"/>
              <a:ea typeface="Cambria" panose="02040503050406030204" pitchFamily="18" charset="0"/>
              <a:cs typeface="Arial" pitchFamily="34" charset="0"/>
            </a:endParaRPr>
          </a:p>
          <a:p>
            <a:pPr marL="0" indent="0">
              <a:buNone/>
            </a:pPr>
            <a:endParaRPr lang="pt-BR" dirty="0"/>
          </a:p>
        </p:txBody>
      </p:sp>
      <p:sp>
        <p:nvSpPr>
          <p:cNvPr id="4" name="AutoShape 2" descr="blob:https://web.whatsapp.com/9eddd989-043a-47f0-a7f3-0ac42606f8c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blob:https://web.whatsapp.com/9eddd989-043a-47f0-a7f3-0ac42606f8c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322" y="3841936"/>
            <a:ext cx="2976137" cy="21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546" y="160337"/>
            <a:ext cx="2738906" cy="182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12738"/>
            <a:ext cx="248920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4066" y="2172039"/>
            <a:ext cx="1847866" cy="16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4872" y="4392374"/>
            <a:ext cx="3108459" cy="238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om rotina piorada por coronavírus, trans de SP habitam malocas e 'casa de  vidro' imaginária - 27/04/2020 - Cotidiano - Folh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5720" y="3953815"/>
            <a:ext cx="4356280" cy="290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360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0641" y="154546"/>
            <a:ext cx="6503831" cy="5988677"/>
          </a:xfrm>
        </p:spPr>
        <p:txBody>
          <a:bodyPr>
            <a:noAutofit/>
          </a:bodyPr>
          <a:lstStyle/>
          <a:p>
            <a:pPr marL="0" indent="0">
              <a:lnSpc>
                <a:spcPct val="100000"/>
              </a:lnSpc>
              <a:spcBef>
                <a:spcPts val="0"/>
              </a:spcBef>
              <a:buNone/>
            </a:pPr>
            <a:r>
              <a:rPr lang="pt-BR" sz="2400" dirty="0"/>
              <a:t>Viviani foi a primeira pessoa atendida no Moradia Primeiro Curitiba. Atravessou por dificuldades econômicas que a levaram a ficar sem condições de manter um domicílio e, consequentemente, precisou do atendimento de serviços de acolhimento da prefeitura e se viu em meio a grandes dificuldades de manter seus planos e sonhos frente às regras dos serviços institucionais e os estigmas de viver em um serviço institucional. Poucos dias antes de perder sua vaga no local onde estava, ingressou no projeto moradia primeiro. Atualmente, mantém seus estudos com uma bolsa de 100% e está empregada, contribuindo financeiramente com os custos de manutenção de sua própria moradia.</a:t>
            </a:r>
          </a:p>
        </p:txBody>
      </p:sp>
      <p:pic>
        <p:nvPicPr>
          <p:cNvPr id="1026" name="Picture 2">
            <a:extLst>
              <a:ext uri="{FF2B5EF4-FFF2-40B4-BE49-F238E27FC236}">
                <a16:creationId xmlns:a16="http://schemas.microsoft.com/office/drawing/2014/main" xmlns="" id="{913A47DE-787B-4EC8-99B2-C7F7662ED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43" y="1474236"/>
            <a:ext cx="5113176" cy="51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2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0641" y="154546"/>
            <a:ext cx="6503831" cy="5988677"/>
          </a:xfrm>
        </p:spPr>
        <p:txBody>
          <a:bodyPr>
            <a:normAutofit fontScale="70000" lnSpcReduction="20000"/>
          </a:bodyPr>
          <a:lstStyle/>
          <a:p>
            <a:pPr marL="0" indent="0">
              <a:buNone/>
            </a:pPr>
            <a:r>
              <a:rPr lang="pt-BR" dirty="0"/>
              <a:t>“Quando eu tive a oportunidade de morar numa casa através do Projeto Moradia Primeiro eu fiquei feliz, empolgado. Naquele momento tive oportunidade de emprego e comecei a comparar a diferença entre ter segurança, um local onde eu poderia ter higiene pessoal, ter a possibilidade de ter uma vida saudável, uma vida normal como qualquer cidadão.</a:t>
            </a:r>
            <a:br>
              <a:rPr lang="pt-BR" dirty="0"/>
            </a:br>
            <a:r>
              <a:rPr lang="pt-BR" dirty="0"/>
              <a:t/>
            </a:r>
            <a:br>
              <a:rPr lang="pt-BR" dirty="0"/>
            </a:br>
            <a:r>
              <a:rPr lang="pt-BR" dirty="0"/>
              <a:t>Em meio a essas dificuldades surgiu a pandemia, muitas tragédias e acabou aumentado as minhas dificuldades. Agora tudo está passando. A equipe técnica está comigo aqui e me ajuda. Estou sendo atendido pelo CAPS, tenho auxilio com minhas medicações, currículo, procura por emprego, ida e volta dos lugares onde eu preciso ir e espero de mim mesmo ter uma recuperação e ter uma vitória positiva na minha vida. Enquanto eu dormia na rua muitas vezes eu precisava ir até um posto pedir um copo d’água. Teve vezes que eu precisava tomar água da calha, enquanto a gota pingava e espirrava tudo para fora. Hoje em dia, morando numa casa, eu sei o valor que tem tomar um simples copo d’água quando eu tenho sede.</a:t>
            </a:r>
            <a:br>
              <a:rPr lang="pt-BR" dirty="0"/>
            </a:br>
            <a:r>
              <a:rPr lang="pt-BR" dirty="0"/>
              <a:t/>
            </a:r>
            <a:br>
              <a:rPr lang="pt-BR" dirty="0"/>
            </a:br>
            <a:r>
              <a:rPr lang="pt-BR" dirty="0"/>
              <a:t>Hoje meu problema de audição piorou, estou cada vez mais surdo e eu fico pensando no que seria de mim se eu não estivesse aqui, agora, morando numa casa.”</a:t>
            </a:r>
          </a:p>
        </p:txBody>
      </p:sp>
      <p:pic>
        <p:nvPicPr>
          <p:cNvPr id="5122" name="Picture 2" descr="https://scontent.fudi1-1.fna.fbcdn.net/v/t1.0-9/122968018_4741567322581228_8858639204232483994_o.jpg?_nc_cat=107&amp;ccb=2&amp;_nc_sid=a26aad&amp;_nc_ohc=8t8WLRSY1JUAX9ahsL8&amp;_nc_ht=scontent.fudi1-1.fna&amp;oh=9ef2fcd81e0fd25b4392934c24e3feeb&amp;oe=5FE40B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7" y="1553828"/>
            <a:ext cx="4846972" cy="484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09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0641" y="154546"/>
            <a:ext cx="6503831" cy="5988677"/>
          </a:xfrm>
        </p:spPr>
        <p:txBody>
          <a:bodyPr>
            <a:normAutofit fontScale="77500" lnSpcReduction="20000"/>
          </a:bodyPr>
          <a:lstStyle/>
          <a:p>
            <a:pPr marL="0" indent="0">
              <a:buNone/>
            </a:pPr>
            <a:r>
              <a:rPr lang="pt-BR" dirty="0"/>
              <a:t>Terezinha é de poucas palavras. Não sabe precisar o tempo exato que viveu em situação de rua, mas conta com firmeza: “Para a mulher a rua é muito ruim, muito mesmo. Sofri muito”. Relata que algum tempo atrás chegou a Curitiba com duas malas, sem dinheiro e sem ter para onde ir e começou a andar sem rumo nas ruas próximas à rodoviária.</a:t>
            </a:r>
            <a:br>
              <a:rPr lang="pt-BR" dirty="0"/>
            </a:br>
            <a:r>
              <a:rPr lang="pt-BR" dirty="0"/>
              <a:t/>
            </a:r>
            <a:br>
              <a:rPr lang="pt-BR" dirty="0"/>
            </a:br>
            <a:r>
              <a:rPr lang="pt-BR" dirty="0"/>
              <a:t>Enquanto andava e carregava as malas um homem se aproximou e perguntou se podia ajudar a carregar as bagagens. Este homem era </a:t>
            </a:r>
            <a:r>
              <a:rPr lang="pt-BR" dirty="0" err="1"/>
              <a:t>Loir</a:t>
            </a:r>
            <a:r>
              <a:rPr lang="pt-BR" dirty="0"/>
              <a:t>, que também estava em situação de rua naquele momento. </a:t>
            </a:r>
            <a:r>
              <a:rPr lang="pt-BR" dirty="0" err="1"/>
              <a:t>Loir</a:t>
            </a:r>
            <a:r>
              <a:rPr lang="pt-BR" dirty="0"/>
              <a:t> levou Terezinha para a calçada em frente ao Mercado Municipal onde já vivia em situação de rua por aproximadamente 2 anos. Nas palavras de </a:t>
            </a:r>
            <a:r>
              <a:rPr lang="pt-BR" dirty="0" err="1"/>
              <a:t>Terezina</a:t>
            </a:r>
            <a:r>
              <a:rPr lang="pt-BR" dirty="0"/>
              <a:t>: “A partir deste momento, nunca mais sai de perto dele”.</a:t>
            </a:r>
            <a:br>
              <a:rPr lang="pt-BR" dirty="0"/>
            </a:br>
            <a:r>
              <a:rPr lang="pt-BR" dirty="0"/>
              <a:t/>
            </a:r>
            <a:br>
              <a:rPr lang="pt-BR" dirty="0"/>
            </a:br>
            <a:r>
              <a:rPr lang="pt-BR" dirty="0"/>
              <a:t>Terezinha e seu companheiro </a:t>
            </a:r>
            <a:r>
              <a:rPr lang="pt-BR" dirty="0" err="1"/>
              <a:t>Loir</a:t>
            </a:r>
            <a:r>
              <a:rPr lang="pt-BR" dirty="0"/>
              <a:t> vivem há 3 anos juntos e hoje estão domiciliados no Moradia Primeiro. Segundo ela, seu maior medo é voltar a viver como antes, “sem ter para onde ir”.</a:t>
            </a:r>
          </a:p>
        </p:txBody>
      </p:sp>
      <p:pic>
        <p:nvPicPr>
          <p:cNvPr id="4098" name="Picture 2" descr="https://scontent.fudi1-2.fna.fbcdn.net/v/t1.0-9/126106999_4841384979266128_1608870356414315871_o.jpg?_nc_cat=101&amp;ccb=2&amp;_nc_sid=a26aad&amp;_nc_ohc=IOU7-wnd_i0AX9V8kgR&amp;_nc_ht=scontent.fudi1-2.fna&amp;oh=da376a00aef47f383f1263ef0203be11&amp;oe=5FE666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59" y="1489434"/>
            <a:ext cx="5091670" cy="509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7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733A237-BBB8-4EB7-9AAA-54AD6B37D48E}"/>
              </a:ext>
            </a:extLst>
          </p:cNvPr>
          <p:cNvSpPr>
            <a:spLocks noGrp="1"/>
          </p:cNvSpPr>
          <p:nvPr>
            <p:ph idx="1"/>
          </p:nvPr>
        </p:nvSpPr>
        <p:spPr>
          <a:xfrm>
            <a:off x="2794197" y="203362"/>
            <a:ext cx="3849884" cy="3015511"/>
          </a:xfrm>
        </p:spPr>
        <p:txBody>
          <a:bodyPr>
            <a:normAutofit fontScale="70000" lnSpcReduction="20000"/>
          </a:bodyPr>
          <a:lstStyle/>
          <a:p>
            <a:pPr marL="0" indent="0" algn="ctr">
              <a:buNone/>
            </a:pPr>
            <a:r>
              <a:rPr lang="pt-BR" sz="2400" dirty="0"/>
              <a:t>Livro: </a:t>
            </a:r>
          </a:p>
          <a:p>
            <a:pPr marL="0" indent="0" algn="ctr">
              <a:buNone/>
            </a:pPr>
            <a:r>
              <a:rPr lang="pt-BR" sz="3200" b="1" dirty="0">
                <a:solidFill>
                  <a:schemeClr val="accent2">
                    <a:lumMod val="50000"/>
                  </a:schemeClr>
                </a:solidFill>
              </a:rPr>
              <a:t>É possível </a:t>
            </a:r>
            <a:r>
              <a:rPr lang="pt-BR" sz="3200" b="1" dirty="0" err="1">
                <a:solidFill>
                  <a:schemeClr val="accent2">
                    <a:lumMod val="50000"/>
                  </a:schemeClr>
                </a:solidFill>
              </a:rPr>
              <a:t>Housing</a:t>
            </a:r>
            <a:r>
              <a:rPr lang="pt-BR" sz="3200" b="1" dirty="0">
                <a:solidFill>
                  <a:schemeClr val="accent2">
                    <a:lumMod val="50000"/>
                  </a:schemeClr>
                </a:solidFill>
              </a:rPr>
              <a:t> </a:t>
            </a:r>
            <a:r>
              <a:rPr lang="pt-BR" sz="3200" b="1" dirty="0" err="1">
                <a:solidFill>
                  <a:schemeClr val="accent2">
                    <a:lumMod val="50000"/>
                  </a:schemeClr>
                </a:solidFill>
              </a:rPr>
              <a:t>First</a:t>
            </a:r>
            <a:r>
              <a:rPr lang="pt-BR" sz="3200" b="1" dirty="0">
                <a:solidFill>
                  <a:schemeClr val="accent2">
                    <a:lumMod val="50000"/>
                  </a:schemeClr>
                </a:solidFill>
              </a:rPr>
              <a:t> no Brasil? </a:t>
            </a:r>
          </a:p>
          <a:p>
            <a:pPr marL="0" indent="0" algn="ctr">
              <a:buNone/>
            </a:pPr>
            <a:r>
              <a:rPr lang="pt-BR" sz="3200" dirty="0">
                <a:solidFill>
                  <a:schemeClr val="accent2">
                    <a:lumMod val="50000"/>
                  </a:schemeClr>
                </a:solidFill>
              </a:rPr>
              <a:t>Experiências de Moradia para a População em Situação de Rua, na Europa e no Brasil</a:t>
            </a:r>
          </a:p>
          <a:p>
            <a:pPr marL="0" indent="0" algn="ctr">
              <a:buNone/>
            </a:pPr>
            <a:endParaRPr lang="pt-BR" sz="1100" dirty="0"/>
          </a:p>
          <a:p>
            <a:pPr marL="0" indent="0" algn="ctr">
              <a:buNone/>
            </a:pPr>
            <a:r>
              <a:rPr lang="pt-BR" sz="2400" dirty="0"/>
              <a:t>Link para download:</a:t>
            </a:r>
          </a:p>
          <a:p>
            <a:pPr marL="0" indent="0" algn="ctr">
              <a:buNone/>
            </a:pPr>
            <a:r>
              <a:rPr lang="pt-BR" sz="2000" dirty="0">
                <a:hlinkClick r:id="rId2"/>
              </a:rPr>
              <a:t>https://drive.google.com/file/d/1iZZDQePxSWpaAgqBr5Z7CgBvaeuV0-up/view?usp=sharing</a:t>
            </a:r>
            <a:endParaRPr lang="pt-BR" sz="2000" dirty="0"/>
          </a:p>
          <a:p>
            <a:pPr marL="0" indent="0" algn="ctr">
              <a:buNone/>
            </a:pPr>
            <a:endParaRPr lang="pt-BR" sz="2400" dirty="0"/>
          </a:p>
          <a:p>
            <a:pPr marL="0" indent="0" algn="ctr">
              <a:buNone/>
            </a:pPr>
            <a:endParaRPr lang="pt-BR" sz="2400" dirty="0"/>
          </a:p>
        </p:txBody>
      </p:sp>
      <p:pic>
        <p:nvPicPr>
          <p:cNvPr id="4" name="Imagem 3">
            <a:extLst>
              <a:ext uri="{FF2B5EF4-FFF2-40B4-BE49-F238E27FC236}">
                <a16:creationId xmlns:a16="http://schemas.microsoft.com/office/drawing/2014/main" xmlns="" id="{7FEFBAA2-E701-47D2-B406-240362929B8A}"/>
              </a:ext>
            </a:extLst>
          </p:cNvPr>
          <p:cNvPicPr>
            <a:picLocks noChangeAspect="1"/>
          </p:cNvPicPr>
          <p:nvPr/>
        </p:nvPicPr>
        <p:blipFill>
          <a:blip r:embed="rId3"/>
          <a:stretch>
            <a:fillRect/>
          </a:stretch>
        </p:blipFill>
        <p:spPr>
          <a:xfrm>
            <a:off x="8703773" y="319544"/>
            <a:ext cx="2940146" cy="3622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m 4">
            <a:extLst>
              <a:ext uri="{FF2B5EF4-FFF2-40B4-BE49-F238E27FC236}">
                <a16:creationId xmlns:a16="http://schemas.microsoft.com/office/drawing/2014/main" xmlns="" id="{69044C14-684D-4D58-BF4E-BC756BF9A97E}"/>
              </a:ext>
            </a:extLst>
          </p:cNvPr>
          <p:cNvPicPr>
            <a:picLocks noChangeAspect="1"/>
          </p:cNvPicPr>
          <p:nvPr/>
        </p:nvPicPr>
        <p:blipFill>
          <a:blip r:embed="rId4"/>
          <a:stretch>
            <a:fillRect/>
          </a:stretch>
        </p:blipFill>
        <p:spPr>
          <a:xfrm>
            <a:off x="5679347" y="2717227"/>
            <a:ext cx="2814311" cy="3937412"/>
          </a:xfrm>
          <a:prstGeom prst="rect">
            <a:avLst/>
          </a:prstGeom>
          <a:effectLst>
            <a:outerShdw blurRad="63500" dist="50800" dir="12900000" algn="ctr" rotWithShape="0">
              <a:srgbClr val="000000">
                <a:alpha val="30000"/>
              </a:srgbClr>
            </a:outerShdw>
          </a:effectLst>
          <a:scene3d>
            <a:camera prst="orthographicFront">
              <a:rot lat="0" lon="0" rev="360000"/>
            </a:camera>
            <a:lightRig rig="threePt" dir="t"/>
          </a:scene3d>
        </p:spPr>
      </p:pic>
      <p:sp>
        <p:nvSpPr>
          <p:cNvPr id="6" name="Espaço Reservado para Conteúdo 2">
            <a:extLst>
              <a:ext uri="{FF2B5EF4-FFF2-40B4-BE49-F238E27FC236}">
                <a16:creationId xmlns:a16="http://schemas.microsoft.com/office/drawing/2014/main" xmlns="" id="{D93069D8-0AFC-45B4-8631-B4ADD1C462DC}"/>
              </a:ext>
            </a:extLst>
          </p:cNvPr>
          <p:cNvSpPr txBox="1">
            <a:spLocks/>
          </p:cNvSpPr>
          <p:nvPr/>
        </p:nvSpPr>
        <p:spPr>
          <a:xfrm>
            <a:off x="853729" y="3639127"/>
            <a:ext cx="4112554" cy="30155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400" dirty="0"/>
              <a:t>Livro: </a:t>
            </a:r>
          </a:p>
          <a:p>
            <a:pPr marL="0" indent="0" algn="ctr">
              <a:buFont typeface="Arial" panose="020B0604020202020204" pitchFamily="34" charset="0"/>
              <a:buNone/>
            </a:pPr>
            <a:r>
              <a:rPr lang="pt-BR" sz="2400" b="1" dirty="0">
                <a:solidFill>
                  <a:schemeClr val="accent2">
                    <a:lumMod val="50000"/>
                  </a:schemeClr>
                </a:solidFill>
              </a:rPr>
              <a:t>Moradia Primeiro (</a:t>
            </a:r>
            <a:r>
              <a:rPr lang="pt-BR" sz="2400" b="1" dirty="0" err="1">
                <a:solidFill>
                  <a:schemeClr val="accent2">
                    <a:lumMod val="50000"/>
                  </a:schemeClr>
                </a:solidFill>
              </a:rPr>
              <a:t>Housing</a:t>
            </a:r>
            <a:r>
              <a:rPr lang="pt-BR" sz="2400" b="1" dirty="0">
                <a:solidFill>
                  <a:schemeClr val="accent2">
                    <a:lumMod val="50000"/>
                  </a:schemeClr>
                </a:solidFill>
              </a:rPr>
              <a:t> </a:t>
            </a:r>
            <a:r>
              <a:rPr lang="pt-BR" sz="2400" b="1" dirty="0" err="1">
                <a:solidFill>
                  <a:schemeClr val="accent2">
                    <a:lumMod val="50000"/>
                  </a:schemeClr>
                </a:solidFill>
              </a:rPr>
              <a:t>First</a:t>
            </a:r>
            <a:r>
              <a:rPr lang="pt-BR" sz="2400" b="1" dirty="0">
                <a:solidFill>
                  <a:schemeClr val="accent2">
                    <a:lumMod val="50000"/>
                  </a:schemeClr>
                </a:solidFill>
              </a:rPr>
              <a:t>)</a:t>
            </a:r>
          </a:p>
          <a:p>
            <a:pPr marL="0" indent="0" algn="ctr">
              <a:buFont typeface="Arial" panose="020B0604020202020204" pitchFamily="34" charset="0"/>
              <a:buNone/>
            </a:pPr>
            <a:r>
              <a:rPr lang="pt-BR" sz="2400" dirty="0">
                <a:solidFill>
                  <a:schemeClr val="accent2">
                    <a:lumMod val="50000"/>
                  </a:schemeClr>
                </a:solidFill>
              </a:rPr>
              <a:t>Subsídios para a implantação do modelo no Brasil e as condições de vida das mulheres em situação de rua</a:t>
            </a:r>
          </a:p>
          <a:p>
            <a:pPr marL="0" indent="0" algn="ctr">
              <a:buFont typeface="Arial" panose="020B0604020202020204" pitchFamily="34" charset="0"/>
              <a:buNone/>
            </a:pPr>
            <a:endParaRPr lang="pt-BR" sz="800" dirty="0"/>
          </a:p>
          <a:p>
            <a:pPr marL="0" indent="0" algn="ctr">
              <a:buNone/>
            </a:pPr>
            <a:r>
              <a:rPr lang="pt-BR" sz="1800" dirty="0"/>
              <a:t>Link para download:</a:t>
            </a:r>
          </a:p>
          <a:p>
            <a:pPr marL="0" indent="0" algn="ctr">
              <a:buNone/>
            </a:pPr>
            <a:endParaRPr lang="pt-BR" sz="900" dirty="0"/>
          </a:p>
          <a:p>
            <a:pPr marL="0" indent="0" algn="ctr">
              <a:buFont typeface="Arial" panose="020B0604020202020204" pitchFamily="34" charset="0"/>
              <a:buNone/>
            </a:pPr>
            <a:r>
              <a:rPr lang="pt-BR" sz="1600" dirty="0">
                <a:hlinkClick r:id="rId5"/>
              </a:rPr>
              <a:t>https://eurosocial.eu/biblioteca/doc/apoio-para-a-implantacao-qualificacao-e-disseminacao-do-modelo-housing-first-brasil/</a:t>
            </a:r>
            <a:endParaRPr lang="pt-BR" sz="1600" dirty="0"/>
          </a:p>
          <a:p>
            <a:pPr marL="0" indent="0" algn="ctr">
              <a:buFont typeface="Arial" panose="020B0604020202020204" pitchFamily="34" charset="0"/>
              <a:buNone/>
            </a:pPr>
            <a:endParaRPr lang="pt-BR" sz="2400" dirty="0"/>
          </a:p>
          <a:p>
            <a:pPr marL="0" indent="0" algn="ctr">
              <a:buFont typeface="Arial" panose="020B0604020202020204" pitchFamily="34" charset="0"/>
              <a:buNone/>
            </a:pPr>
            <a:endParaRPr lang="pt-BR" sz="2400" dirty="0"/>
          </a:p>
        </p:txBody>
      </p:sp>
    </p:spTree>
    <p:extLst>
      <p:ext uri="{BB962C8B-B14F-4D97-AF65-F5344CB8AC3E}">
        <p14:creationId xmlns:p14="http://schemas.microsoft.com/office/powerpoint/2010/main" val="3946693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xmlns="" id="{1761B2C5-961F-4B65-8D51-1790A02BE182}"/>
              </a:ext>
            </a:extLst>
          </p:cNvPr>
          <p:cNvSpPr>
            <a:spLocks noGrp="1"/>
          </p:cNvSpPr>
          <p:nvPr>
            <p:ph type="body" idx="1"/>
          </p:nvPr>
        </p:nvSpPr>
        <p:spPr>
          <a:xfrm>
            <a:off x="495180" y="4116271"/>
            <a:ext cx="4557694" cy="2521730"/>
          </a:xfrm>
        </p:spPr>
        <p:txBody>
          <a:bodyPr>
            <a:normAutofit fontScale="92500"/>
          </a:bodyPr>
          <a:lstStyle/>
          <a:p>
            <a:pPr lvl="0">
              <a:lnSpc>
                <a:spcPct val="150000"/>
              </a:lnSpc>
              <a:spcBef>
                <a:spcPct val="0"/>
              </a:spcBef>
            </a:pPr>
            <a:r>
              <a:rPr lang="pt-BR" sz="1600" b="1" dirty="0">
                <a:solidFill>
                  <a:srgbClr val="4A519C"/>
                </a:solidFill>
                <a:latin typeface="Arial Nova Cond"/>
              </a:rPr>
              <a:t>Módulo 1</a:t>
            </a:r>
            <a:r>
              <a:rPr lang="pt-BR" sz="1600" dirty="0">
                <a:solidFill>
                  <a:srgbClr val="4A519C"/>
                </a:solidFill>
                <a:latin typeface="Arial Nova Cond"/>
              </a:rPr>
              <a:t> </a:t>
            </a:r>
            <a:r>
              <a:rPr lang="pt-BR" sz="1600" dirty="0">
                <a:solidFill>
                  <a:prstClr val="black"/>
                </a:solidFill>
                <a:latin typeface="Arial Nova Cond"/>
              </a:rPr>
              <a:t>- Conceitos básicos: população em situação de rua e as particularidades do modelo </a:t>
            </a:r>
            <a:r>
              <a:rPr lang="pt-BR" sz="1600" dirty="0" err="1">
                <a:solidFill>
                  <a:prstClr val="black"/>
                </a:solidFill>
                <a:latin typeface="Arial Nova Cond"/>
              </a:rPr>
              <a:t>etapista</a:t>
            </a:r>
            <a:r>
              <a:rPr lang="pt-BR" sz="1600" dirty="0">
                <a:solidFill>
                  <a:prstClr val="black"/>
                </a:solidFill>
                <a:latin typeface="Arial Nova Cond"/>
              </a:rPr>
              <a:t>;</a:t>
            </a:r>
          </a:p>
          <a:p>
            <a:pPr lvl="0">
              <a:lnSpc>
                <a:spcPct val="150000"/>
              </a:lnSpc>
              <a:spcBef>
                <a:spcPct val="0"/>
              </a:spcBef>
            </a:pPr>
            <a:r>
              <a:rPr lang="pt-BR" sz="1600" b="1" dirty="0">
                <a:solidFill>
                  <a:srgbClr val="4A519C"/>
                </a:solidFill>
                <a:latin typeface="Arial Nova Cond"/>
              </a:rPr>
              <a:t>Módulo 2</a:t>
            </a:r>
            <a:r>
              <a:rPr lang="pt-BR" sz="1600" dirty="0">
                <a:solidFill>
                  <a:srgbClr val="4A519C"/>
                </a:solidFill>
                <a:latin typeface="Arial Nova Cond"/>
              </a:rPr>
              <a:t> - </a:t>
            </a:r>
            <a:r>
              <a:rPr lang="pt-BR" sz="1600" dirty="0">
                <a:solidFill>
                  <a:prstClr val="black"/>
                </a:solidFill>
                <a:latin typeface="Arial Nova Cond"/>
              </a:rPr>
              <a:t>Princípios do modelo Moradia Primeiro (</a:t>
            </a:r>
            <a:r>
              <a:rPr lang="pt-BR" sz="1600" dirty="0" err="1">
                <a:solidFill>
                  <a:prstClr val="black"/>
                </a:solidFill>
                <a:latin typeface="Arial Nova Cond"/>
              </a:rPr>
              <a:t>Housing</a:t>
            </a:r>
            <a:r>
              <a:rPr lang="pt-BR" sz="1600" dirty="0">
                <a:solidFill>
                  <a:prstClr val="black"/>
                </a:solidFill>
                <a:latin typeface="Arial Nova Cond"/>
              </a:rPr>
              <a:t> </a:t>
            </a:r>
            <a:r>
              <a:rPr lang="pt-BR" sz="1600" dirty="0" err="1">
                <a:solidFill>
                  <a:prstClr val="black"/>
                </a:solidFill>
                <a:latin typeface="Arial Nova Cond"/>
              </a:rPr>
              <a:t>First</a:t>
            </a:r>
            <a:r>
              <a:rPr lang="pt-BR" sz="1600" dirty="0">
                <a:solidFill>
                  <a:prstClr val="black"/>
                </a:solidFill>
                <a:latin typeface="Arial Nova Cond"/>
              </a:rPr>
              <a:t>);</a:t>
            </a:r>
          </a:p>
          <a:p>
            <a:pPr lvl="0">
              <a:lnSpc>
                <a:spcPct val="150000"/>
              </a:lnSpc>
              <a:spcBef>
                <a:spcPct val="0"/>
              </a:spcBef>
            </a:pPr>
            <a:r>
              <a:rPr lang="pt-BR" sz="1600" b="1" dirty="0">
                <a:solidFill>
                  <a:srgbClr val="4A51A5"/>
                </a:solidFill>
                <a:latin typeface="Arial Nova Cond"/>
              </a:rPr>
              <a:t>Módulo 3</a:t>
            </a:r>
            <a:r>
              <a:rPr lang="pt-BR" sz="1600" dirty="0">
                <a:solidFill>
                  <a:srgbClr val="4A51A5"/>
                </a:solidFill>
                <a:latin typeface="Arial Nova Cond"/>
              </a:rPr>
              <a:t> - </a:t>
            </a:r>
            <a:r>
              <a:rPr lang="pt-BR" sz="1600" dirty="0">
                <a:solidFill>
                  <a:prstClr val="black"/>
                </a:solidFill>
                <a:latin typeface="Arial Nova Cond"/>
              </a:rPr>
              <a:t>Estruturação de projetos </a:t>
            </a:r>
            <a:r>
              <a:rPr lang="pt-BR" sz="1600" dirty="0" err="1">
                <a:solidFill>
                  <a:prstClr val="black"/>
                </a:solidFill>
                <a:latin typeface="Arial Nova Cond"/>
              </a:rPr>
              <a:t>Housing</a:t>
            </a:r>
            <a:r>
              <a:rPr lang="pt-BR" sz="1600" dirty="0">
                <a:solidFill>
                  <a:prstClr val="black"/>
                </a:solidFill>
                <a:latin typeface="Arial Nova Cond"/>
              </a:rPr>
              <a:t> </a:t>
            </a:r>
            <a:r>
              <a:rPr lang="pt-BR" sz="1600" dirty="0" err="1">
                <a:solidFill>
                  <a:prstClr val="black"/>
                </a:solidFill>
                <a:latin typeface="Arial Nova Cond"/>
              </a:rPr>
              <a:t>First</a:t>
            </a:r>
            <a:r>
              <a:rPr lang="pt-BR" sz="1600" dirty="0">
                <a:solidFill>
                  <a:prstClr val="black"/>
                </a:solidFill>
                <a:latin typeface="Arial Nova Cond"/>
              </a:rPr>
              <a:t>;</a:t>
            </a:r>
          </a:p>
          <a:p>
            <a:pPr lvl="0">
              <a:lnSpc>
                <a:spcPct val="150000"/>
              </a:lnSpc>
              <a:spcBef>
                <a:spcPct val="0"/>
              </a:spcBef>
            </a:pPr>
            <a:r>
              <a:rPr lang="pt-BR" sz="1600" b="1" dirty="0">
                <a:solidFill>
                  <a:srgbClr val="4A519C"/>
                </a:solidFill>
                <a:latin typeface="Arial Nova Cond"/>
              </a:rPr>
              <a:t>Módulo 4</a:t>
            </a:r>
            <a:r>
              <a:rPr lang="pt-BR" sz="1600" dirty="0">
                <a:solidFill>
                  <a:srgbClr val="4A519C"/>
                </a:solidFill>
                <a:latin typeface="Arial Nova Cond"/>
              </a:rPr>
              <a:t> - </a:t>
            </a:r>
            <a:r>
              <a:rPr lang="pt-BR" sz="1600" dirty="0">
                <a:solidFill>
                  <a:prstClr val="black"/>
                </a:solidFill>
                <a:latin typeface="Arial Nova Cond"/>
              </a:rPr>
              <a:t>Suporte e acompanhamento de casos;</a:t>
            </a:r>
          </a:p>
          <a:p>
            <a:pPr lvl="0">
              <a:lnSpc>
                <a:spcPct val="150000"/>
              </a:lnSpc>
              <a:spcBef>
                <a:spcPct val="0"/>
              </a:spcBef>
            </a:pPr>
            <a:r>
              <a:rPr lang="pt-BR" sz="1600" b="1" dirty="0">
                <a:solidFill>
                  <a:srgbClr val="4A519C"/>
                </a:solidFill>
                <a:latin typeface="Arial Nova Cond"/>
              </a:rPr>
              <a:t>Módulo 5</a:t>
            </a:r>
            <a:r>
              <a:rPr lang="pt-BR" sz="1600" dirty="0">
                <a:solidFill>
                  <a:srgbClr val="4A519C"/>
                </a:solidFill>
                <a:latin typeface="Arial Nova Cond"/>
              </a:rPr>
              <a:t> - </a:t>
            </a:r>
            <a:r>
              <a:rPr lang="pt-BR" sz="1600" dirty="0">
                <a:solidFill>
                  <a:prstClr val="black"/>
                </a:solidFill>
                <a:latin typeface="Arial Nova Cond"/>
              </a:rPr>
              <a:t>Monitoramento e avaliação do </a:t>
            </a:r>
            <a:r>
              <a:rPr lang="pt-BR" sz="1600" dirty="0" err="1">
                <a:solidFill>
                  <a:prstClr val="black"/>
                </a:solidFill>
                <a:latin typeface="Arial Nova Cond"/>
              </a:rPr>
              <a:t>Housing</a:t>
            </a:r>
            <a:r>
              <a:rPr lang="pt-BR" sz="1600" dirty="0">
                <a:solidFill>
                  <a:prstClr val="black"/>
                </a:solidFill>
                <a:latin typeface="Arial Nova Cond"/>
              </a:rPr>
              <a:t> </a:t>
            </a:r>
            <a:r>
              <a:rPr lang="pt-BR" sz="1600" dirty="0" err="1">
                <a:solidFill>
                  <a:prstClr val="black"/>
                </a:solidFill>
                <a:latin typeface="Arial Nova Cond"/>
              </a:rPr>
              <a:t>First</a:t>
            </a:r>
            <a:r>
              <a:rPr lang="pt-BR" sz="1600" dirty="0">
                <a:solidFill>
                  <a:prstClr val="black"/>
                </a:solidFill>
                <a:latin typeface="Arial Nova Cond"/>
              </a:rPr>
              <a:t>.</a:t>
            </a:r>
          </a:p>
        </p:txBody>
      </p:sp>
      <p:sp>
        <p:nvSpPr>
          <p:cNvPr id="2" name="CaixaDeTexto 1"/>
          <p:cNvSpPr txBox="1"/>
          <p:nvPr/>
        </p:nvSpPr>
        <p:spPr>
          <a:xfrm>
            <a:off x="2413591" y="220849"/>
            <a:ext cx="6783572" cy="954107"/>
          </a:xfrm>
          <a:prstGeom prst="rect">
            <a:avLst/>
          </a:prstGeom>
          <a:noFill/>
        </p:spPr>
        <p:txBody>
          <a:bodyPr wrap="square" rtlCol="0">
            <a:spAutoFit/>
          </a:bodyPr>
          <a:lstStyle/>
          <a:p>
            <a:pPr lvl="0" algn="ctr" fontAlgn="auto">
              <a:spcAft>
                <a:spcPts val="0"/>
              </a:spcAft>
              <a:defRPr/>
            </a:pPr>
            <a:r>
              <a:rPr lang="pt-BR" sz="2800" b="1" dirty="0">
                <a:solidFill>
                  <a:srgbClr val="423873"/>
                </a:solidFill>
                <a:latin typeface="Arial Nova Cond"/>
              </a:rPr>
              <a:t>Curso População em Situação de Rua e o Modelo Moradia Primeiro (</a:t>
            </a:r>
            <a:r>
              <a:rPr lang="pt-BR" sz="2800" b="1" dirty="0" err="1">
                <a:solidFill>
                  <a:srgbClr val="423873"/>
                </a:solidFill>
                <a:latin typeface="Arial Nova Cond"/>
              </a:rPr>
              <a:t>Housing</a:t>
            </a:r>
            <a:r>
              <a:rPr lang="pt-BR" sz="2800" b="1" dirty="0">
                <a:solidFill>
                  <a:srgbClr val="423873"/>
                </a:solidFill>
                <a:latin typeface="Arial Nova Cond"/>
              </a:rPr>
              <a:t> </a:t>
            </a:r>
            <a:r>
              <a:rPr lang="pt-BR" sz="2800" b="1" dirty="0" err="1">
                <a:solidFill>
                  <a:srgbClr val="423873"/>
                </a:solidFill>
                <a:latin typeface="Arial Nova Cond"/>
              </a:rPr>
              <a:t>First</a:t>
            </a:r>
            <a:r>
              <a:rPr lang="pt-BR" sz="2800" b="1" dirty="0">
                <a:solidFill>
                  <a:srgbClr val="423873"/>
                </a:solidFill>
                <a:latin typeface="Arial Nova Cond"/>
              </a:rPr>
              <a:t>)</a:t>
            </a:r>
          </a:p>
        </p:txBody>
      </p:sp>
      <p:pic>
        <p:nvPicPr>
          <p:cNvPr id="5" name="Imagem 4">
            <a:extLst>
              <a:ext uri="{FF2B5EF4-FFF2-40B4-BE49-F238E27FC236}">
                <a16:creationId xmlns:a16="http://schemas.microsoft.com/office/drawing/2014/main" xmlns="" id="{028F059A-AE72-4C1D-A887-42D3765FCD90}"/>
              </a:ext>
            </a:extLst>
          </p:cNvPr>
          <p:cNvPicPr>
            <a:picLocks noChangeAspect="1"/>
          </p:cNvPicPr>
          <p:nvPr/>
        </p:nvPicPr>
        <p:blipFill>
          <a:blip r:embed="rId2"/>
          <a:stretch>
            <a:fillRect/>
          </a:stretch>
        </p:blipFill>
        <p:spPr>
          <a:xfrm>
            <a:off x="2324820" y="1405688"/>
            <a:ext cx="6066769" cy="2672082"/>
          </a:xfrm>
          <a:prstGeom prst="rect">
            <a:avLst/>
          </a:prstGeom>
        </p:spPr>
      </p:pic>
      <p:sp>
        <p:nvSpPr>
          <p:cNvPr id="7" name="Espaço Reservado para Texto 3">
            <a:extLst>
              <a:ext uri="{FF2B5EF4-FFF2-40B4-BE49-F238E27FC236}">
                <a16:creationId xmlns:a16="http://schemas.microsoft.com/office/drawing/2014/main" xmlns="" id="{DAE12BD7-514A-4C88-92DB-37E6376BD9C3}"/>
              </a:ext>
            </a:extLst>
          </p:cNvPr>
          <p:cNvSpPr txBox="1">
            <a:spLocks/>
          </p:cNvSpPr>
          <p:nvPr/>
        </p:nvSpPr>
        <p:spPr>
          <a:xfrm>
            <a:off x="5645888" y="4529470"/>
            <a:ext cx="5955239" cy="5954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ct val="0"/>
              </a:spcBef>
            </a:pPr>
            <a:r>
              <a:rPr lang="pt-BR" sz="2200" b="1" dirty="0">
                <a:solidFill>
                  <a:srgbClr val="4A519C"/>
                </a:solidFill>
                <a:latin typeface="Arial Nova Cond"/>
              </a:rPr>
              <a:t>Link: </a:t>
            </a:r>
            <a:r>
              <a:rPr lang="pt-BR" sz="2200" b="1" dirty="0">
                <a:solidFill>
                  <a:srgbClr val="4A519C"/>
                </a:solidFill>
                <a:latin typeface="Arial Nova Cond"/>
                <a:hlinkClick r:id="rId3"/>
              </a:rPr>
              <a:t>https://www.escolavirtual.gov.br/curso/625</a:t>
            </a:r>
            <a:endParaRPr lang="pt-BR" sz="2200" b="1" dirty="0">
              <a:solidFill>
                <a:srgbClr val="4A519C"/>
              </a:solidFill>
              <a:latin typeface="Arial Nova Cond"/>
            </a:endParaRPr>
          </a:p>
          <a:p>
            <a:pPr>
              <a:lnSpc>
                <a:spcPct val="150000"/>
              </a:lnSpc>
              <a:spcBef>
                <a:spcPct val="0"/>
              </a:spcBef>
            </a:pPr>
            <a:endParaRPr lang="pt-BR" sz="1600" dirty="0">
              <a:solidFill>
                <a:prstClr val="black"/>
              </a:solidFill>
              <a:latin typeface="Arial Nova Cond"/>
            </a:endParaRPr>
          </a:p>
        </p:txBody>
      </p:sp>
    </p:spTree>
    <p:extLst>
      <p:ext uri="{BB962C8B-B14F-4D97-AF65-F5344CB8AC3E}">
        <p14:creationId xmlns:p14="http://schemas.microsoft.com/office/powerpoint/2010/main" val="383979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1E5079EC-B40C-48E3-9D05-2D321D9DE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 y="0"/>
            <a:ext cx="3680833" cy="2935949"/>
          </a:xfrm>
          <a:prstGeom prst="rect">
            <a:avLst/>
          </a:prstGeom>
        </p:spPr>
      </p:pic>
      <p:sp>
        <p:nvSpPr>
          <p:cNvPr id="5" name="Retângulo 4">
            <a:extLst>
              <a:ext uri="{FF2B5EF4-FFF2-40B4-BE49-F238E27FC236}">
                <a16:creationId xmlns:a16="http://schemas.microsoft.com/office/drawing/2014/main" xmlns="" id="{7BC99588-140C-40DC-BE96-B2FABAD06DF2}"/>
              </a:ext>
            </a:extLst>
          </p:cNvPr>
          <p:cNvSpPr/>
          <p:nvPr/>
        </p:nvSpPr>
        <p:spPr>
          <a:xfrm>
            <a:off x="4288665" y="203426"/>
            <a:ext cx="7248281" cy="5663089"/>
          </a:xfrm>
          <a:prstGeom prst="rect">
            <a:avLst/>
          </a:prstGeom>
        </p:spPr>
        <p:txBody>
          <a:bodyPr wrap="square">
            <a:spAutoFit/>
          </a:bodyPr>
          <a:lstStyle/>
          <a:p>
            <a:pPr algn="ctr"/>
            <a:r>
              <a:rPr lang="pt-BR" sz="2800" i="1" dirty="0"/>
              <a:t>“Os estudos e avaliações realizados sobre o ‘Housing First’, têm mostrado que se trata de uma solução mais rápida, de custo mais baixo e com resultados extraordinários, já investigados por várias universidades, que traz maior integração comunitária, maior redução dos sintomas na área da saúde mental, maior bem-estar, satisfação, contatos com a vizinhança e relações sociais. Logo, </a:t>
            </a:r>
            <a:r>
              <a:rPr lang="pt-BR" sz="3200" b="1" i="1" dirty="0"/>
              <a:t>não é apenas uma casa, é uma casa que transforma </a:t>
            </a:r>
            <a:r>
              <a:rPr lang="pt-BR" sz="2800" i="1" dirty="0"/>
              <a:t>e permite a recuperação total da pessoa que antes vivia em situação de rua.” </a:t>
            </a:r>
          </a:p>
          <a:p>
            <a:pPr algn="r"/>
            <a:endParaRPr lang="pt-BR" i="1" dirty="0"/>
          </a:p>
        </p:txBody>
      </p:sp>
      <p:sp>
        <p:nvSpPr>
          <p:cNvPr id="6" name="CaixaDeTexto 5"/>
          <p:cNvSpPr txBox="1"/>
          <p:nvPr/>
        </p:nvSpPr>
        <p:spPr>
          <a:xfrm>
            <a:off x="466162" y="5397978"/>
            <a:ext cx="4623513" cy="1077218"/>
          </a:xfrm>
          <a:prstGeom prst="rect">
            <a:avLst/>
          </a:prstGeom>
          <a:noFill/>
        </p:spPr>
        <p:txBody>
          <a:bodyPr wrap="square" rtlCol="0">
            <a:spAutoFit/>
          </a:bodyPr>
          <a:lstStyle/>
          <a:p>
            <a:r>
              <a:rPr lang="pt-BR" sz="1600" i="1" dirty="0"/>
              <a:t>José Ornelas - Coordenador do Home EU, consórcio composto por doze parceiros de nove países da União Europeia para o desenvolvimento de pesquisas e avaliação sobre Housing First</a:t>
            </a:r>
            <a:endParaRPr lang="pt-BR"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040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9D521F2F-04AF-4721-8666-B3033C767B8C}"/>
              </a:ext>
            </a:extLst>
          </p:cNvPr>
          <p:cNvSpPr/>
          <p:nvPr/>
        </p:nvSpPr>
        <p:spPr>
          <a:xfrm>
            <a:off x="3541688" y="1972777"/>
            <a:ext cx="4584879" cy="701731"/>
          </a:xfrm>
          <a:prstGeom prst="rect">
            <a:avLst/>
          </a:prstGeom>
        </p:spPr>
        <p:txBody>
          <a:bodyPr wrap="square">
            <a:spAutoFit/>
          </a:bodyPr>
          <a:lstStyle/>
          <a:p>
            <a:pPr lvl="0" algn="ctr">
              <a:lnSpc>
                <a:spcPct val="90000"/>
              </a:lnSpc>
              <a:spcBef>
                <a:spcPts val="1000"/>
              </a:spcBef>
            </a:pPr>
            <a:r>
              <a:rPr lang="pt-BR" sz="4400" b="1" dirty="0">
                <a:solidFill>
                  <a:srgbClr val="ED7D31">
                    <a:lumMod val="50000"/>
                  </a:srgbClr>
                </a:solidFill>
                <a:latin typeface="Arial" panose="020B0604020202020204" pitchFamily="34" charset="0"/>
                <a:cs typeface="Arial" panose="020B0604020202020204" pitchFamily="34" charset="0"/>
              </a:rPr>
              <a:t>Agradecido!</a:t>
            </a:r>
          </a:p>
        </p:txBody>
      </p:sp>
      <p:sp>
        <p:nvSpPr>
          <p:cNvPr id="4" name="CaixaDeTexto 3"/>
          <p:cNvSpPr txBox="1"/>
          <p:nvPr/>
        </p:nvSpPr>
        <p:spPr>
          <a:xfrm>
            <a:off x="850006" y="4430333"/>
            <a:ext cx="4623513" cy="1815882"/>
          </a:xfrm>
          <a:prstGeom prst="rect">
            <a:avLst/>
          </a:prstGeom>
          <a:noFill/>
        </p:spPr>
        <p:txBody>
          <a:bodyPr wrap="square" rtlCol="0">
            <a:spAutoFit/>
          </a:bodyPr>
          <a:lstStyle/>
          <a:p>
            <a:r>
              <a:rPr lang="pt-BR" sz="1600" b="1" dirty="0">
                <a:solidFill>
                  <a:schemeClr val="accent2">
                    <a:lumMod val="50000"/>
                  </a:schemeClr>
                </a:solidFill>
                <a:latin typeface="Arial" pitchFamily="34" charset="0"/>
                <a:cs typeface="Arial" pitchFamily="34" charset="0"/>
              </a:rPr>
              <a:t>Carlos Ricardo</a:t>
            </a:r>
          </a:p>
          <a:p>
            <a:r>
              <a:rPr lang="pt-BR" sz="1600" dirty="0">
                <a:solidFill>
                  <a:schemeClr val="accent2">
                    <a:lumMod val="50000"/>
                  </a:schemeClr>
                </a:solidFill>
                <a:latin typeface="Arial" pitchFamily="34" charset="0"/>
                <a:cs typeface="Arial" pitchFamily="34" charset="0"/>
              </a:rPr>
              <a:t>Coordenador Geral de Direitos de Minorias Sociais e População em Situação de Risco</a:t>
            </a:r>
          </a:p>
          <a:p>
            <a:r>
              <a:rPr lang="pt-BR" sz="1600" dirty="0">
                <a:solidFill>
                  <a:schemeClr val="accent2">
                    <a:lumMod val="50000"/>
                  </a:schemeClr>
                </a:solidFill>
                <a:latin typeface="Arial" pitchFamily="34" charset="0"/>
                <a:cs typeface="Arial" pitchFamily="34" charset="0"/>
              </a:rPr>
              <a:t>Coordenador do CIAMP-Rua</a:t>
            </a:r>
          </a:p>
          <a:p>
            <a:r>
              <a:rPr lang="pt-BR" sz="1600" dirty="0">
                <a:solidFill>
                  <a:schemeClr val="accent2">
                    <a:lumMod val="50000"/>
                  </a:schemeClr>
                </a:solidFill>
                <a:latin typeface="Arial" pitchFamily="34" charset="0"/>
                <a:cs typeface="Arial" pitchFamily="34" charset="0"/>
                <a:hlinkClick r:id="rId2"/>
              </a:rPr>
              <a:t>carlos.ricardo@mdh.gov.br</a:t>
            </a:r>
          </a:p>
          <a:p>
            <a:r>
              <a:rPr lang="pt-BR" sz="1600" dirty="0">
                <a:solidFill>
                  <a:schemeClr val="accent2">
                    <a:lumMod val="50000"/>
                  </a:schemeClr>
                </a:solidFill>
                <a:latin typeface="Arial" pitchFamily="34" charset="0"/>
                <a:cs typeface="Arial" pitchFamily="34" charset="0"/>
                <a:hlinkClick r:id="rId2"/>
              </a:rPr>
              <a:t>popderisco@mdh.gov.br</a:t>
            </a:r>
            <a:endParaRPr lang="pt-BR" sz="1600" dirty="0">
              <a:solidFill>
                <a:schemeClr val="accent2">
                  <a:lumMod val="50000"/>
                </a:schemeClr>
              </a:solidFill>
              <a:latin typeface="Arial" pitchFamily="34" charset="0"/>
              <a:cs typeface="Arial" pitchFamily="34" charset="0"/>
            </a:endParaRPr>
          </a:p>
          <a:p>
            <a:r>
              <a:rPr lang="pt-BR" sz="1600" dirty="0">
                <a:solidFill>
                  <a:schemeClr val="accent2">
                    <a:lumMod val="50000"/>
                  </a:schemeClr>
                </a:solidFill>
                <a:latin typeface="Arial" pitchFamily="34" charset="0"/>
                <a:cs typeface="Arial" pitchFamily="34" charset="0"/>
              </a:rPr>
              <a:t>(61) 2027-3887</a:t>
            </a:r>
          </a:p>
        </p:txBody>
      </p:sp>
    </p:spTree>
    <p:extLst>
      <p:ext uri="{BB962C8B-B14F-4D97-AF65-F5344CB8AC3E}">
        <p14:creationId xmlns:p14="http://schemas.microsoft.com/office/powerpoint/2010/main" val="207647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9186" y="112601"/>
            <a:ext cx="11618383" cy="75028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all" baseline="0">
                <a:solidFill>
                  <a:schemeClr val="accent4"/>
                </a:solidFill>
                <a:latin typeface="+mj-lt"/>
                <a:ea typeface="+mj-ea"/>
                <a:cs typeface="+mj-cs"/>
              </a:defRPr>
            </a:lvl1pPr>
          </a:lstStyle>
          <a:p>
            <a:pPr>
              <a:defRPr/>
            </a:pPr>
            <a:r>
              <a:rPr lang="pt-BR" sz="2600" dirty="0">
                <a:solidFill>
                  <a:schemeClr val="accent2">
                    <a:lumMod val="50000"/>
                  </a:schemeClr>
                </a:solidFill>
                <a:effectLst>
                  <a:outerShdw blurRad="38100" dist="38100" dir="2700000" algn="tl">
                    <a:srgbClr val="000000">
                      <a:alpha val="43137"/>
                    </a:srgbClr>
                  </a:outerShdw>
                </a:effectLst>
              </a:rPr>
              <a:t>QUANTIDADE DE PESSOAS EM SITUAÇÃO DE RUA</a:t>
            </a:r>
            <a:endParaRPr lang="pt-BR" sz="2600" dirty="0">
              <a:solidFill>
                <a:schemeClr val="accent2">
                  <a:lumMod val="50000"/>
                </a:schemeClr>
              </a:solidFill>
            </a:endParaRPr>
          </a:p>
        </p:txBody>
      </p:sp>
      <p:sp>
        <p:nvSpPr>
          <p:cNvPr id="6" name="Espaço Reservado para Conteúdo 2">
            <a:extLst>
              <a:ext uri="{FF2B5EF4-FFF2-40B4-BE49-F238E27FC236}">
                <a16:creationId xmlns:a16="http://schemas.microsoft.com/office/drawing/2014/main" xmlns="" id="{5206946F-9117-4283-AEFB-71155A0D816E}"/>
              </a:ext>
            </a:extLst>
          </p:cNvPr>
          <p:cNvSpPr txBox="1">
            <a:spLocks/>
          </p:cNvSpPr>
          <p:nvPr/>
        </p:nvSpPr>
        <p:spPr>
          <a:xfrm>
            <a:off x="346186" y="1051478"/>
            <a:ext cx="7365608" cy="50948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BR" b="1"/>
          </a:p>
          <a:p>
            <a:endParaRPr lang="pt-BR"/>
          </a:p>
          <a:p>
            <a:endParaRPr lang="pt-BR" dirty="0"/>
          </a:p>
        </p:txBody>
      </p:sp>
      <p:sp>
        <p:nvSpPr>
          <p:cNvPr id="7" name="Espaço Reservado para Conteúdo 2">
            <a:extLst>
              <a:ext uri="{FF2B5EF4-FFF2-40B4-BE49-F238E27FC236}">
                <a16:creationId xmlns:a16="http://schemas.microsoft.com/office/drawing/2014/main" xmlns="" id="{C3E16921-503F-4D3C-B847-2E7CFA749F75}"/>
              </a:ext>
            </a:extLst>
          </p:cNvPr>
          <p:cNvSpPr txBox="1">
            <a:spLocks/>
          </p:cNvSpPr>
          <p:nvPr/>
        </p:nvSpPr>
        <p:spPr>
          <a:xfrm>
            <a:off x="269789" y="1763841"/>
            <a:ext cx="6860060" cy="1835064"/>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6400" b="1"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221.869</a:t>
            </a:r>
          </a:p>
          <a:p>
            <a:pPr marL="0" indent="0" algn="ctr">
              <a:buFont typeface="Arial" panose="020B0604020202020204" pitchFamily="34" charset="0"/>
              <a:buNone/>
            </a:pPr>
            <a:r>
              <a:rPr lang="pt-BR" sz="2800"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Estimativa do IPEA (</a:t>
            </a:r>
            <a:r>
              <a:rPr lang="pt-BR" sz="2200"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Março de 2020</a:t>
            </a:r>
            <a:r>
              <a:rPr lang="pt-BR" sz="2800"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 </a:t>
            </a:r>
          </a:p>
          <a:p>
            <a:pPr marL="0" indent="0">
              <a:buFont typeface="Arial" panose="020B0604020202020204" pitchFamily="34" charset="0"/>
              <a:buNone/>
            </a:pPr>
            <a:endParaRPr lang="pt-BR" dirty="0">
              <a:solidFill>
                <a:srgbClr val="002060"/>
              </a:solidFill>
            </a:endParaRPr>
          </a:p>
        </p:txBody>
      </p:sp>
      <p:sp>
        <p:nvSpPr>
          <p:cNvPr id="8" name="Espaço Reservado para Conteúdo 2">
            <a:extLst>
              <a:ext uri="{FF2B5EF4-FFF2-40B4-BE49-F238E27FC236}">
                <a16:creationId xmlns:a16="http://schemas.microsoft.com/office/drawing/2014/main" xmlns="" id="{BFFC2340-18B5-4E8B-B54C-61D206337E25}"/>
              </a:ext>
            </a:extLst>
          </p:cNvPr>
          <p:cNvSpPr txBox="1">
            <a:spLocks/>
          </p:cNvSpPr>
          <p:nvPr/>
        </p:nvSpPr>
        <p:spPr>
          <a:xfrm>
            <a:off x="511439" y="4520484"/>
            <a:ext cx="6860060" cy="20492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7000" b="1"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172.359</a:t>
            </a:r>
          </a:p>
          <a:p>
            <a:pPr marL="0" indent="0" algn="ctr">
              <a:buNone/>
            </a:pPr>
            <a:r>
              <a:rPr lang="pt-BR" sz="4800"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Cadastro Único (</a:t>
            </a:r>
            <a:r>
              <a:rPr lang="pt-BR" sz="5400"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abril de 2022</a:t>
            </a:r>
            <a:r>
              <a:rPr lang="pt-BR" sz="4800"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a:t>
            </a:r>
          </a:p>
          <a:p>
            <a:pPr marL="0" indent="0" algn="ctr">
              <a:buFont typeface="Arial" panose="020B0604020202020204" pitchFamily="34" charset="0"/>
              <a:buNone/>
            </a:pPr>
            <a:r>
              <a:rPr lang="pt-BR" dirty="0">
                <a:solidFill>
                  <a:schemeClr val="accent2">
                    <a:lumMod val="50000"/>
                  </a:schemeClr>
                </a:solidFill>
                <a:latin typeface="Avenir Next LT Pro" panose="020B0504020202020204" pitchFamily="34" charset="0"/>
                <a:ea typeface="Cambria" panose="02040503050406030204" pitchFamily="18" charset="0"/>
                <a:cs typeface="Calibri" panose="020F0502020204030204" pitchFamily="34" charset="0"/>
              </a:rPr>
              <a:t> </a:t>
            </a:r>
          </a:p>
          <a:p>
            <a:pPr marL="0" indent="0">
              <a:buFont typeface="Arial" panose="020B0604020202020204" pitchFamily="34" charset="0"/>
              <a:buNone/>
            </a:pPr>
            <a:endParaRPr lang="pt-BR" dirty="0">
              <a:solidFill>
                <a:srgbClr val="002060"/>
              </a:solidFill>
              <a:latin typeface="Avenir Next LT Pro" panose="020B0504020202020204" pitchFamily="34" charset="0"/>
            </a:endParaRPr>
          </a:p>
        </p:txBody>
      </p:sp>
      <p:pic>
        <p:nvPicPr>
          <p:cNvPr id="9" name="Imagem 8">
            <a:extLst>
              <a:ext uri="{FF2B5EF4-FFF2-40B4-BE49-F238E27FC236}">
                <a16:creationId xmlns:a16="http://schemas.microsoft.com/office/drawing/2014/main" xmlns="" id="{63BEE44D-3B1F-402C-BFF0-54CFB20512C0}"/>
              </a:ext>
            </a:extLst>
          </p:cNvPr>
          <p:cNvPicPr>
            <a:picLocks noChangeAspect="1"/>
          </p:cNvPicPr>
          <p:nvPr/>
        </p:nvPicPr>
        <p:blipFill>
          <a:blip r:embed="rId2"/>
          <a:stretch>
            <a:fillRect/>
          </a:stretch>
        </p:blipFill>
        <p:spPr>
          <a:xfrm>
            <a:off x="6923665" y="1051479"/>
            <a:ext cx="4933904" cy="4548252"/>
          </a:xfrm>
          <a:prstGeom prst="rect">
            <a:avLst/>
          </a:prstGeom>
        </p:spPr>
      </p:pic>
    </p:spTree>
    <p:extLst>
      <p:ext uri="{BB962C8B-B14F-4D97-AF65-F5344CB8AC3E}">
        <p14:creationId xmlns:p14="http://schemas.microsoft.com/office/powerpoint/2010/main" val="19382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txBox="1">
            <a:spLocks/>
          </p:cNvSpPr>
          <p:nvPr/>
        </p:nvSpPr>
        <p:spPr>
          <a:xfrm>
            <a:off x="235029" y="907901"/>
            <a:ext cx="11768081" cy="581501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endParaRPr lang="pt-BR" sz="1900" b="1" dirty="0">
              <a:solidFill>
                <a:schemeClr val="tx1"/>
              </a:solidFill>
            </a:endParaRPr>
          </a:p>
          <a:p>
            <a:pPr algn="l">
              <a:defRPr/>
            </a:pPr>
            <a:r>
              <a:rPr lang="pt-BR" sz="1900" b="1" dirty="0">
                <a:solidFill>
                  <a:schemeClr val="tx1"/>
                </a:solidFill>
              </a:rPr>
              <a:t>2009</a:t>
            </a:r>
            <a:r>
              <a:rPr lang="pt-BR" sz="1900" dirty="0">
                <a:solidFill>
                  <a:schemeClr val="tx1"/>
                </a:solidFill>
              </a:rPr>
              <a:t>: Tipificação Nacional de Serviços </a:t>
            </a:r>
            <a:r>
              <a:rPr lang="pt-BR" sz="1900" dirty="0" err="1">
                <a:solidFill>
                  <a:schemeClr val="tx1"/>
                </a:solidFill>
              </a:rPr>
              <a:t>Socioassistenciais</a:t>
            </a:r>
            <a:r>
              <a:rPr lang="pt-BR" sz="1900" dirty="0">
                <a:solidFill>
                  <a:schemeClr val="tx1"/>
                </a:solidFill>
              </a:rPr>
              <a:t> (Abordagem Social, Centro Pop, Acolhimento Institucional e República) – Resolução nº 109, de 11 de novembro de 2009;</a:t>
            </a:r>
            <a:endParaRPr lang="pt-BR" sz="1900" b="1" dirty="0">
              <a:solidFill>
                <a:schemeClr val="tx1"/>
              </a:solidFill>
            </a:endParaRPr>
          </a:p>
          <a:p>
            <a:pPr algn="l">
              <a:defRPr/>
            </a:pPr>
            <a:r>
              <a:rPr lang="pt-BR" sz="1900" b="1" dirty="0">
                <a:solidFill>
                  <a:schemeClr val="tx1"/>
                </a:solidFill>
              </a:rPr>
              <a:t>2010</a:t>
            </a:r>
            <a:r>
              <a:rPr lang="pt-BR" sz="1900" dirty="0">
                <a:solidFill>
                  <a:schemeClr val="tx1"/>
                </a:solidFill>
              </a:rPr>
              <a:t>: Inclusão da Pop Rua no Cadastro Único (Formulário Suplementar 2, Instrução Operacional, Guia de Cadastramento, cartilha de orientação);</a:t>
            </a:r>
          </a:p>
          <a:p>
            <a:pPr algn="l">
              <a:defRPr/>
            </a:pPr>
            <a:r>
              <a:rPr lang="pt-BR" sz="1900" b="1" dirty="0">
                <a:solidFill>
                  <a:schemeClr val="tx1"/>
                </a:solidFill>
              </a:rPr>
              <a:t>2011</a:t>
            </a:r>
            <a:r>
              <a:rPr lang="pt-BR" sz="1900" dirty="0">
                <a:solidFill>
                  <a:schemeClr val="tx1"/>
                </a:solidFill>
              </a:rPr>
              <a:t>: Criação do CNDDH;</a:t>
            </a:r>
          </a:p>
          <a:p>
            <a:pPr algn="l">
              <a:defRPr/>
            </a:pPr>
            <a:r>
              <a:rPr lang="pt-BR" sz="1900" b="1" dirty="0">
                <a:solidFill>
                  <a:schemeClr val="tx1"/>
                </a:solidFill>
              </a:rPr>
              <a:t>2011</a:t>
            </a:r>
            <a:r>
              <a:rPr lang="pt-BR" sz="1900" dirty="0">
                <a:solidFill>
                  <a:schemeClr val="tx1"/>
                </a:solidFill>
              </a:rPr>
              <a:t>: Acesso a serviços de saúde do SUS - Portaria nº 940, de 28 de abril de 2011 (regulamenta o Sistema Cartão Nacional de Saúde e permite o acesso da Pop Rua mesmo sem comprovante de residência);</a:t>
            </a:r>
          </a:p>
          <a:p>
            <a:pPr algn="l">
              <a:defRPr/>
            </a:pPr>
            <a:r>
              <a:rPr lang="pt-BR" sz="1900" b="1" dirty="0">
                <a:solidFill>
                  <a:schemeClr val="tx1"/>
                </a:solidFill>
              </a:rPr>
              <a:t>2012</a:t>
            </a:r>
            <a:r>
              <a:rPr lang="pt-BR" sz="1900" dirty="0">
                <a:solidFill>
                  <a:schemeClr val="tx1"/>
                </a:solidFill>
              </a:rPr>
              <a:t>: Consultórios na Rua - Portaria nº 122, de 25 de janeiro de 2012 (regula o funcionamento dos CR, previstos na Política Nacional de Atenção Básica - Portaria nº 2.488, de 21 de outubro de 2011);</a:t>
            </a:r>
          </a:p>
          <a:p>
            <a:pPr algn="l">
              <a:defRPr/>
            </a:pPr>
            <a:r>
              <a:rPr lang="pt-BR" sz="1900" b="1" dirty="0">
                <a:solidFill>
                  <a:schemeClr val="tx1"/>
                </a:solidFill>
              </a:rPr>
              <a:t>2013</a:t>
            </a:r>
            <a:r>
              <a:rPr lang="pt-BR" sz="1900" dirty="0">
                <a:solidFill>
                  <a:schemeClr val="tx1"/>
                </a:solidFill>
              </a:rPr>
              <a:t>: Início das adesões de estados e municípios à Política Nacional;</a:t>
            </a:r>
          </a:p>
          <a:p>
            <a:pPr algn="l">
              <a:defRPr/>
            </a:pPr>
            <a:r>
              <a:rPr lang="pt-BR" sz="1900" b="1" dirty="0">
                <a:solidFill>
                  <a:schemeClr val="tx1"/>
                </a:solidFill>
              </a:rPr>
              <a:t>2013</a:t>
            </a:r>
            <a:r>
              <a:rPr lang="pt-BR" sz="1900" dirty="0">
                <a:solidFill>
                  <a:schemeClr val="tx1"/>
                </a:solidFill>
              </a:rPr>
              <a:t>: Possibilidade de priorização da Pop Rua no Programa Minha Casa, Minha Vida - Portaria nº 595, de 18 de dezembro de 2013;</a:t>
            </a:r>
          </a:p>
          <a:p>
            <a:pPr algn="l">
              <a:defRPr/>
            </a:pPr>
            <a:r>
              <a:rPr lang="pt-BR" sz="1900" b="1" dirty="0">
                <a:solidFill>
                  <a:schemeClr val="tx1"/>
                </a:solidFill>
              </a:rPr>
              <a:t>2014</a:t>
            </a:r>
            <a:r>
              <a:rPr lang="pt-BR" sz="1900" dirty="0">
                <a:solidFill>
                  <a:schemeClr val="tx1"/>
                </a:solidFill>
              </a:rPr>
              <a:t>: PRONATEC Pop Rua - Portaria nº 693, de 25 de novembro de 2014 (PRONATEC Direitos Humanos - modalidades SINASE, Pop Rua e Viver sem Limites).</a:t>
            </a:r>
          </a:p>
          <a:p>
            <a:pPr algn="l">
              <a:defRPr/>
            </a:pPr>
            <a:r>
              <a:rPr lang="pt-BR" sz="1900" b="1" dirty="0">
                <a:solidFill>
                  <a:schemeClr val="tx1"/>
                </a:solidFill>
              </a:rPr>
              <a:t>2016</a:t>
            </a:r>
            <a:r>
              <a:rPr lang="pt-BR" sz="1900" dirty="0">
                <a:solidFill>
                  <a:schemeClr val="tx1"/>
                </a:solidFill>
              </a:rPr>
              <a:t>: Definição da moradia como prioridade (</a:t>
            </a:r>
            <a:r>
              <a:rPr lang="pt-BR" sz="1900" i="1" dirty="0" err="1">
                <a:solidFill>
                  <a:schemeClr val="tx1"/>
                </a:solidFill>
              </a:rPr>
              <a:t>Housing</a:t>
            </a:r>
            <a:r>
              <a:rPr lang="pt-BR" sz="1900" i="1" dirty="0">
                <a:solidFill>
                  <a:schemeClr val="tx1"/>
                </a:solidFill>
              </a:rPr>
              <a:t> </a:t>
            </a:r>
            <a:r>
              <a:rPr lang="pt-BR" sz="1900" i="1" dirty="0" err="1">
                <a:solidFill>
                  <a:schemeClr val="tx1"/>
                </a:solidFill>
              </a:rPr>
              <a:t>First</a:t>
            </a:r>
            <a:r>
              <a:rPr lang="pt-BR" sz="1900" dirty="0">
                <a:solidFill>
                  <a:schemeClr val="tx1"/>
                </a:solidFill>
              </a:rPr>
              <a:t>) – aprovação no CIAMP-Rua.</a:t>
            </a:r>
          </a:p>
          <a:p>
            <a:pPr algn="l">
              <a:defRPr/>
            </a:pPr>
            <a:r>
              <a:rPr lang="pt-BR" sz="1900" b="1" dirty="0">
                <a:solidFill>
                  <a:schemeClr val="tx1"/>
                </a:solidFill>
              </a:rPr>
              <a:t>2018:</a:t>
            </a:r>
            <a:r>
              <a:rPr lang="pt-BR" sz="1900" dirty="0">
                <a:solidFill>
                  <a:schemeClr val="tx1"/>
                </a:solidFill>
              </a:rPr>
              <a:t> Lei que garante o acesso ao SUS sem documentação.</a:t>
            </a:r>
          </a:p>
          <a:p>
            <a:pPr algn="l">
              <a:defRPr/>
            </a:pPr>
            <a:r>
              <a:rPr lang="pt-BR" sz="1900" b="1" dirty="0">
                <a:solidFill>
                  <a:schemeClr val="tx1"/>
                </a:solidFill>
              </a:rPr>
              <a:t>2019:</a:t>
            </a:r>
            <a:r>
              <a:rPr lang="pt-BR" sz="1900" dirty="0">
                <a:solidFill>
                  <a:schemeClr val="tx1"/>
                </a:solidFill>
              </a:rPr>
              <a:t> Ação civil pública – inclusão da Pop Rua no Censo 2020 (domicílios coletivos e improvisados).</a:t>
            </a:r>
          </a:p>
          <a:p>
            <a:pPr algn="l">
              <a:defRPr/>
            </a:pPr>
            <a:r>
              <a:rPr lang="pt-BR" sz="1900" b="1" dirty="0">
                <a:solidFill>
                  <a:schemeClr val="tx1"/>
                </a:solidFill>
              </a:rPr>
              <a:t>2019/2020:</a:t>
            </a:r>
            <a:r>
              <a:rPr lang="pt-BR" sz="1900" dirty="0">
                <a:solidFill>
                  <a:schemeClr val="tx1"/>
                </a:solidFill>
              </a:rPr>
              <a:t> Projetos piloto de Moradia Primeiro em Curitiba e Porto Alegre.</a:t>
            </a:r>
          </a:p>
          <a:p>
            <a:pPr>
              <a:defRPr/>
            </a:pPr>
            <a:endParaRPr lang="pt-BR" sz="2000" dirty="0"/>
          </a:p>
          <a:p>
            <a:pPr>
              <a:defRPr/>
            </a:pPr>
            <a:endParaRPr lang="pt-BR" dirty="0"/>
          </a:p>
        </p:txBody>
      </p:sp>
      <p:sp>
        <p:nvSpPr>
          <p:cNvPr id="4" name="Título 1"/>
          <p:cNvSpPr txBox="1">
            <a:spLocks/>
          </p:cNvSpPr>
          <p:nvPr/>
        </p:nvSpPr>
        <p:spPr>
          <a:xfrm>
            <a:off x="2691245" y="73965"/>
            <a:ext cx="6359237" cy="75028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all" baseline="0">
                <a:solidFill>
                  <a:schemeClr val="accent4"/>
                </a:solidFill>
                <a:latin typeface="+mj-lt"/>
                <a:ea typeface="+mj-ea"/>
                <a:cs typeface="+mj-cs"/>
              </a:defRPr>
            </a:lvl1pPr>
          </a:lstStyle>
          <a:p>
            <a:pPr>
              <a:defRPr/>
            </a:pPr>
            <a:r>
              <a:rPr lang="pt-BR" sz="2400" cap="none" dirty="0">
                <a:solidFill>
                  <a:schemeClr val="accent2">
                    <a:lumMod val="50000"/>
                  </a:schemeClr>
                </a:solidFill>
                <a:effectLst>
                  <a:outerShdw blurRad="38100" dist="38100" dir="2700000" algn="tl">
                    <a:srgbClr val="000000">
                      <a:alpha val="43137"/>
                    </a:srgbClr>
                  </a:outerShdw>
                </a:effectLst>
                <a:latin typeface="+mn-lt"/>
              </a:rPr>
              <a:t>Breve Histórico - Depois da PNPSR</a:t>
            </a:r>
            <a:endParaRPr lang="pt-BR" sz="2000" cap="none" dirty="0">
              <a:solidFill>
                <a:schemeClr val="accent2">
                  <a:lumMod val="5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294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01520" y="73965"/>
            <a:ext cx="10702345" cy="75028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all" baseline="0">
                <a:solidFill>
                  <a:schemeClr val="accent4"/>
                </a:solidFill>
                <a:latin typeface="+mj-lt"/>
                <a:ea typeface="+mj-ea"/>
                <a:cs typeface="+mj-cs"/>
              </a:defRPr>
            </a:lvl1pPr>
          </a:lstStyle>
          <a:p>
            <a:pPr>
              <a:defRPr/>
            </a:pPr>
            <a:r>
              <a:rPr lang="pt-BR" sz="2600" dirty="0">
                <a:solidFill>
                  <a:schemeClr val="accent2">
                    <a:lumMod val="50000"/>
                  </a:schemeClr>
                </a:solidFill>
                <a:effectLst>
                  <a:outerShdw blurRad="38100" dist="38100" dir="2700000" algn="tl">
                    <a:srgbClr val="000000">
                      <a:alpha val="43137"/>
                    </a:srgbClr>
                  </a:outerShdw>
                </a:effectLst>
              </a:rPr>
              <a:t>POLÍTICA NACIONAL PARA A POPULAÇÃO EM SITUAÇÃO DE RUA</a:t>
            </a:r>
            <a:endParaRPr lang="pt-BR" sz="2600" dirty="0">
              <a:solidFill>
                <a:schemeClr val="accent2">
                  <a:lumMod val="50000"/>
                </a:schemeClr>
              </a:solidFill>
            </a:endParaRPr>
          </a:p>
        </p:txBody>
      </p:sp>
      <p:sp>
        <p:nvSpPr>
          <p:cNvPr id="5" name="Espaço Reservado para Conteúdo 2"/>
          <p:cNvSpPr txBox="1">
            <a:spLocks/>
          </p:cNvSpPr>
          <p:nvPr/>
        </p:nvSpPr>
        <p:spPr>
          <a:xfrm>
            <a:off x="901520" y="1558343"/>
            <a:ext cx="10174310" cy="45471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pt-BR" dirty="0">
              <a:solidFill>
                <a:schemeClr val="accent2">
                  <a:lumMod val="50000"/>
                </a:schemeClr>
              </a:solidFill>
            </a:endParaRPr>
          </a:p>
          <a:p>
            <a:pPr marL="571500" lvl="0" indent="-571500" algn="l">
              <a:buFont typeface="Arial" pitchFamily="34" charset="0"/>
              <a:buChar char="•"/>
            </a:pPr>
            <a:r>
              <a:rPr lang="pt-BR" sz="3200" b="1" dirty="0">
                <a:solidFill>
                  <a:schemeClr val="tx1"/>
                </a:solidFill>
              </a:rPr>
              <a:t>Modelo assistencialista</a:t>
            </a:r>
          </a:p>
          <a:p>
            <a:pPr lvl="0" algn="l"/>
            <a:endParaRPr lang="pt-BR" sz="1600" b="1" dirty="0">
              <a:solidFill>
                <a:schemeClr val="tx1"/>
              </a:solidFill>
            </a:endParaRPr>
          </a:p>
          <a:p>
            <a:pPr marL="571500" lvl="0" indent="-571500" algn="l">
              <a:buFont typeface="Arial" pitchFamily="34" charset="0"/>
              <a:buChar char="•"/>
            </a:pPr>
            <a:r>
              <a:rPr lang="pt-BR" sz="3200" b="1" dirty="0">
                <a:solidFill>
                  <a:schemeClr val="tx1"/>
                </a:solidFill>
              </a:rPr>
              <a:t>Modelo intersetorial e </a:t>
            </a:r>
            <a:r>
              <a:rPr lang="pt-BR" sz="3200" b="1" dirty="0" err="1">
                <a:solidFill>
                  <a:schemeClr val="tx1"/>
                </a:solidFill>
              </a:rPr>
              <a:t>etapista</a:t>
            </a:r>
            <a:endParaRPr lang="pt-BR" sz="3200" b="1" dirty="0">
              <a:solidFill>
                <a:schemeClr val="tx1"/>
              </a:solidFill>
            </a:endParaRPr>
          </a:p>
          <a:p>
            <a:pPr marL="1028700" lvl="1" indent="-571500" algn="l">
              <a:buFont typeface="Segoe UI Symbol" pitchFamily="34" charset="0"/>
              <a:buChar char="⤷"/>
            </a:pPr>
            <a:r>
              <a:rPr lang="pt-BR" sz="2800" b="1" dirty="0"/>
              <a:t>Decreto nº 7.053/2009</a:t>
            </a:r>
          </a:p>
          <a:p>
            <a:pPr marL="1028700" lvl="1" indent="-571500" algn="l">
              <a:buFont typeface="Segoe UI Symbol" pitchFamily="34" charset="0"/>
              <a:buChar char="⤷"/>
            </a:pPr>
            <a:r>
              <a:rPr lang="pt-BR" sz="2800" b="1" dirty="0"/>
              <a:t>Avanço das políticas públicas e ampliação dos serviços</a:t>
            </a:r>
          </a:p>
          <a:p>
            <a:pPr marL="1028700" lvl="1" indent="-571500" algn="l">
              <a:buFont typeface="Segoe UI Symbol" pitchFamily="34" charset="0"/>
              <a:buChar char="⤷"/>
            </a:pPr>
            <a:r>
              <a:rPr lang="pt-BR" sz="2800" b="1" dirty="0"/>
              <a:t>Manutenção da situação de rua</a:t>
            </a:r>
          </a:p>
          <a:p>
            <a:pPr lvl="1" algn="l"/>
            <a:endParaRPr lang="pt-BR" sz="1600" b="1" dirty="0"/>
          </a:p>
          <a:p>
            <a:pPr marL="571500" lvl="0" indent="-571500" algn="l">
              <a:buFont typeface="Arial" pitchFamily="34" charset="0"/>
              <a:buChar char="•"/>
            </a:pPr>
            <a:r>
              <a:rPr lang="pt-BR" sz="3200" b="1" dirty="0">
                <a:solidFill>
                  <a:schemeClr val="tx1"/>
                </a:solidFill>
              </a:rPr>
              <a:t>Modelo Housing First (Moradia Primeiro)</a:t>
            </a:r>
          </a:p>
        </p:txBody>
      </p:sp>
    </p:spTree>
    <p:extLst>
      <p:ext uri="{BB962C8B-B14F-4D97-AF65-F5344CB8AC3E}">
        <p14:creationId xmlns:p14="http://schemas.microsoft.com/office/powerpoint/2010/main" val="357733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9D063783-0F60-46BD-B4D2-D365C1759FEC}"/>
              </a:ext>
              <a:ext uri="{C183D7F6-B498-43B3-948B-1728B52AA6E4}">
                <adec:decorative xmlns:adec="http://schemas.microsoft.com/office/drawing/2017/decorative" xmlns=""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5412" y="1734025"/>
            <a:ext cx="10321173" cy="3884515"/>
          </a:xfrm>
          <a:prstGeom prst="rect">
            <a:avLst/>
          </a:prstGeom>
          <a:noFill/>
          <a:ln>
            <a:noFill/>
          </a:ln>
        </p:spPr>
      </p:pic>
    </p:spTree>
    <p:extLst>
      <p:ext uri="{BB962C8B-B14F-4D97-AF65-F5344CB8AC3E}">
        <p14:creationId xmlns:p14="http://schemas.microsoft.com/office/powerpoint/2010/main" val="245052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338" y="0"/>
            <a:ext cx="6585379" cy="629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02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56690F2-DC9E-4A64-B313-D8A837D6CFD4}"/>
              </a:ext>
            </a:extLst>
          </p:cNvPr>
          <p:cNvSpPr>
            <a:spLocks noGrp="1"/>
          </p:cNvSpPr>
          <p:nvPr>
            <p:ph idx="1"/>
          </p:nvPr>
        </p:nvSpPr>
        <p:spPr>
          <a:xfrm>
            <a:off x="386366" y="1584100"/>
            <a:ext cx="9105364" cy="4932610"/>
          </a:xfrm>
        </p:spPr>
        <p:txBody>
          <a:bodyPr anchor="ctr">
            <a:noAutofit/>
          </a:bodyPr>
          <a:lstStyle/>
          <a:p>
            <a:pPr marL="0" indent="0">
              <a:buNone/>
            </a:pPr>
            <a:r>
              <a:rPr lang="pt-BR" sz="2400" dirty="0"/>
              <a:t>“O Housing First (Moradia Primeiro) é um modelo desenvolvido a partir dos anos 1990, na cidade de Nova York, EUA. Sua filosofia é muito simples: parte do princípio que </a:t>
            </a:r>
            <a:r>
              <a:rPr lang="pt-BR" sz="2400" b="1" dirty="0"/>
              <a:t>a moradia é um direito básico que não deve ser negado a ninguém</a:t>
            </a:r>
            <a:r>
              <a:rPr lang="pt-BR" sz="2400" dirty="0"/>
              <a:t>, independente das circunstâncias de vida e dos desafios enfrentados pelas pessoas.”</a:t>
            </a:r>
          </a:p>
          <a:p>
            <a:pPr marL="0" indent="0">
              <a:buNone/>
            </a:pPr>
            <a:endParaRPr lang="pt-BR" sz="2400" dirty="0"/>
          </a:p>
          <a:p>
            <a:pPr marL="0" indent="0">
              <a:buNone/>
            </a:pPr>
            <a:r>
              <a:rPr lang="pt-BR" sz="2400" dirty="0"/>
              <a:t>“O atual modelo de atendimento em unidades de acolhimento provisórias (abrigos) faz com que as pessoas padeçam longos anos nas ruas, sem oferecer uma alternativa permanente que ofereça condições adequadas para enfrentar os desafios da vida.”</a:t>
            </a:r>
          </a:p>
          <a:p>
            <a:pPr marL="0" indent="0">
              <a:buNone/>
            </a:pPr>
            <a:endParaRPr lang="pt-BR" sz="1600" dirty="0"/>
          </a:p>
          <a:p>
            <a:pPr marL="0" indent="0">
              <a:buNone/>
            </a:pPr>
            <a:r>
              <a:rPr lang="pt-BR" sz="1600" dirty="0"/>
              <a:t>(</a:t>
            </a:r>
            <a:r>
              <a:rPr lang="pt-BR" sz="1600" dirty="0" err="1"/>
              <a:t>INRua</a:t>
            </a:r>
            <a:r>
              <a:rPr lang="pt-BR" sz="1600" dirty="0"/>
              <a:t>, 2020)</a:t>
            </a:r>
          </a:p>
          <a:p>
            <a:pPr marL="0" indent="0">
              <a:buNone/>
            </a:pPr>
            <a:endParaRPr lang="pt-BR" sz="2400" dirty="0"/>
          </a:p>
        </p:txBody>
      </p:sp>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294" y="2328584"/>
            <a:ext cx="2584706" cy="258470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2768957" y="141668"/>
            <a:ext cx="6336406" cy="901522"/>
          </a:xfrm>
        </p:spPr>
        <p:txBody>
          <a:bodyPr>
            <a:normAutofit/>
          </a:bodyPr>
          <a:lstStyle/>
          <a:p>
            <a:pPr algn="ctr"/>
            <a:r>
              <a:rPr lang="pt-BR" sz="2800" b="1" dirty="0">
                <a:solidFill>
                  <a:schemeClr val="accent2">
                    <a:lumMod val="50000"/>
                  </a:schemeClr>
                </a:solidFill>
                <a:effectLst>
                  <a:outerShdw blurRad="38100" dist="38100" dir="2700000" algn="tl">
                    <a:srgbClr val="000000">
                      <a:alpha val="43137"/>
                    </a:srgbClr>
                  </a:outerShdw>
                </a:effectLst>
              </a:rPr>
              <a:t>O modelo </a:t>
            </a:r>
            <a:r>
              <a:rPr lang="pt-BR" sz="2800" b="1" i="1" dirty="0">
                <a:solidFill>
                  <a:schemeClr val="accent2">
                    <a:lumMod val="50000"/>
                  </a:schemeClr>
                </a:solidFill>
                <a:effectLst>
                  <a:outerShdw blurRad="38100" dist="38100" dir="2700000" algn="tl">
                    <a:srgbClr val="000000">
                      <a:alpha val="43137"/>
                    </a:srgbClr>
                  </a:outerShdw>
                </a:effectLst>
              </a:rPr>
              <a:t>Housing First</a:t>
            </a:r>
            <a:endParaRPr lang="pt-BR" sz="28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34020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2997</TotalTime>
  <Words>3171</Words>
  <Application>Microsoft Office PowerPoint</Application>
  <PresentationFormat>Personalizar</PresentationFormat>
  <Paragraphs>241</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Apresentação do PowerPoint</vt:lpstr>
      <vt:lpstr>Apresentação do PowerPoint</vt:lpstr>
      <vt:lpstr>HETEROGENEIDADE DA  POPULAÇÃO EM SITUAÇÃO DE RUA</vt:lpstr>
      <vt:lpstr>Apresentação do PowerPoint</vt:lpstr>
      <vt:lpstr>Apresentação do PowerPoint</vt:lpstr>
      <vt:lpstr>Apresentação do PowerPoint</vt:lpstr>
      <vt:lpstr>Apresentação do PowerPoint</vt:lpstr>
      <vt:lpstr>Apresentação do PowerPoint</vt:lpstr>
      <vt:lpstr>O modelo Housing First</vt:lpstr>
      <vt:lpstr>O modelo Housing First</vt:lpstr>
      <vt:lpstr>O modelo Housing First</vt:lpstr>
      <vt:lpstr>O modelo Housing First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Curitiba - Resultados</vt:lpstr>
      <vt:lpstr>Curitiba - Custos</vt:lpstr>
      <vt:lpstr>Porto Alegre - Resultados</vt:lpstr>
      <vt:lpstr>Ações desenvolvidas pelo MMFDH  para a implantação do projeto  Moradia Primeiro no Brasil</vt:lpstr>
      <vt:lpstr>Ações para a implantação do projeto  Moradia Primeiro no Brasil</vt:lpstr>
      <vt:lpstr>Ações para a implantação do projeto Moradia Primeiro no Brasil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Patricia Versiani Cintra Soares Ferreira</dc:creator>
  <cp:lastModifiedBy>Carlos Ricardo</cp:lastModifiedBy>
  <cp:revision>120</cp:revision>
  <dcterms:created xsi:type="dcterms:W3CDTF">2019-11-19T19:34:00Z</dcterms:created>
  <dcterms:modified xsi:type="dcterms:W3CDTF">2022-09-25T18:13:14Z</dcterms:modified>
</cp:coreProperties>
</file>