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9" r:id="rId4"/>
    <p:sldId id="258" r:id="rId5"/>
    <p:sldId id="308" r:id="rId6"/>
    <p:sldId id="264" r:id="rId7"/>
    <p:sldId id="261" r:id="rId8"/>
    <p:sldId id="309" r:id="rId9"/>
    <p:sldId id="292" r:id="rId10"/>
    <p:sldId id="257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a Nunes Felix" initials="JNF" lastIdx="1" clrIdx="0">
    <p:extLst>
      <p:ext uri="{19B8F6BF-5375-455C-9EA6-DF929625EA0E}">
        <p15:presenceInfo xmlns:p15="http://schemas.microsoft.com/office/powerpoint/2012/main" userId="Juliana Nunes Feli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90098-E0B1-4EB8-8A36-514574B7531C}" v="4" dt="2025-12-10T02:15:56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Nunes Felix" userId="dc55b99d-c866-45f2-bf54-557d468ea266" providerId="ADAL" clId="{A1590098-E0B1-4EB8-8A36-514574B7531C}"/>
    <pc:docChg chg="custSel delSld modSld">
      <pc:chgData name="Juliana Nunes Felix" userId="dc55b99d-c866-45f2-bf54-557d468ea266" providerId="ADAL" clId="{A1590098-E0B1-4EB8-8A36-514574B7531C}" dt="2025-12-10T02:20:04.318" v="254" actId="1076"/>
      <pc:docMkLst>
        <pc:docMk/>
      </pc:docMkLst>
      <pc:sldChg chg="addSp modSp mod">
        <pc:chgData name="Juliana Nunes Felix" userId="dc55b99d-c866-45f2-bf54-557d468ea266" providerId="ADAL" clId="{A1590098-E0B1-4EB8-8A36-514574B7531C}" dt="2025-12-10T01:31:11.156" v="51" actId="207"/>
        <pc:sldMkLst>
          <pc:docMk/>
          <pc:sldMk cId="3309976734" sldId="259"/>
        </pc:sldMkLst>
        <pc:spChg chg="mod">
          <ac:chgData name="Juliana Nunes Felix" userId="dc55b99d-c866-45f2-bf54-557d468ea266" providerId="ADAL" clId="{A1590098-E0B1-4EB8-8A36-514574B7531C}" dt="2025-12-10T01:28:50.358" v="1" actId="20577"/>
          <ac:spMkLst>
            <pc:docMk/>
            <pc:sldMk cId="3309976734" sldId="259"/>
            <ac:spMk id="4" creationId="{FE5019FE-B0BC-4633-A59A-C4D4827EAED3}"/>
          </ac:spMkLst>
        </pc:spChg>
        <pc:spChg chg="add mod">
          <ac:chgData name="Juliana Nunes Felix" userId="dc55b99d-c866-45f2-bf54-557d468ea266" providerId="ADAL" clId="{A1590098-E0B1-4EB8-8A36-514574B7531C}" dt="2025-12-10T01:31:11.156" v="51" actId="207"/>
          <ac:spMkLst>
            <pc:docMk/>
            <pc:sldMk cId="3309976734" sldId="259"/>
            <ac:spMk id="10" creationId="{CB928558-0C1A-47CF-874E-7F00A6CD8ADA}"/>
          </ac:spMkLst>
        </pc:spChg>
        <pc:picChg chg="mod">
          <ac:chgData name="Juliana Nunes Felix" userId="dc55b99d-c866-45f2-bf54-557d468ea266" providerId="ADAL" clId="{A1590098-E0B1-4EB8-8A36-514574B7531C}" dt="2025-12-10T01:28:58.378" v="3" actId="1076"/>
          <ac:picMkLst>
            <pc:docMk/>
            <pc:sldMk cId="3309976734" sldId="259"/>
            <ac:picMk id="1026" creationId="{3094A34D-8E54-46C8-B398-FDF2C27B5B45}"/>
          </ac:picMkLst>
        </pc:picChg>
      </pc:sldChg>
      <pc:sldChg chg="modSp del mod">
        <pc:chgData name="Juliana Nunes Felix" userId="dc55b99d-c866-45f2-bf54-557d468ea266" providerId="ADAL" clId="{A1590098-E0B1-4EB8-8A36-514574B7531C}" dt="2025-12-10T02:00:43.871" v="78" actId="47"/>
        <pc:sldMkLst>
          <pc:docMk/>
          <pc:sldMk cId="33211105" sldId="289"/>
        </pc:sldMkLst>
        <pc:spChg chg="mod">
          <ac:chgData name="Juliana Nunes Felix" userId="dc55b99d-c866-45f2-bf54-557d468ea266" providerId="ADAL" clId="{A1590098-E0B1-4EB8-8A36-514574B7531C}" dt="2025-12-10T02:00:19.743" v="77" actId="20577"/>
          <ac:spMkLst>
            <pc:docMk/>
            <pc:sldMk cId="33211105" sldId="289"/>
            <ac:spMk id="2" creationId="{D7F22055-3F0D-40FD-BB59-4FB5E394D0F1}"/>
          </ac:spMkLst>
        </pc:spChg>
      </pc:sldChg>
      <pc:sldChg chg="addSp modSp mod addCm delCm">
        <pc:chgData name="Juliana Nunes Felix" userId="dc55b99d-c866-45f2-bf54-557d468ea266" providerId="ADAL" clId="{A1590098-E0B1-4EB8-8A36-514574B7531C}" dt="2025-12-10T02:20:04.318" v="254" actId="1076"/>
        <pc:sldMkLst>
          <pc:docMk/>
          <pc:sldMk cId="80426973" sldId="307"/>
        </pc:sldMkLst>
        <pc:spChg chg="add mod">
          <ac:chgData name="Juliana Nunes Felix" userId="dc55b99d-c866-45f2-bf54-557d468ea266" providerId="ADAL" clId="{A1590098-E0B1-4EB8-8A36-514574B7531C}" dt="2025-12-10T02:15:41.879" v="106" actId="20577"/>
          <ac:spMkLst>
            <pc:docMk/>
            <pc:sldMk cId="80426973" sldId="307"/>
            <ac:spMk id="3" creationId="{E4BF5B88-47CB-4B88-9F0C-8BA022820F59}"/>
          </ac:spMkLst>
        </pc:spChg>
        <pc:spChg chg="add mod">
          <ac:chgData name="Juliana Nunes Felix" userId="dc55b99d-c866-45f2-bf54-557d468ea266" providerId="ADAL" clId="{A1590098-E0B1-4EB8-8A36-514574B7531C}" dt="2025-12-10T02:20:04.318" v="254" actId="1076"/>
          <ac:spMkLst>
            <pc:docMk/>
            <pc:sldMk cId="80426973" sldId="307"/>
            <ac:spMk id="4" creationId="{B7558F6E-C613-494A-A3E3-6D9C77BDA2B9}"/>
          </ac:spMkLst>
        </pc:spChg>
      </pc:sldChg>
      <pc:sldChg chg="modSp mod">
        <pc:chgData name="Juliana Nunes Felix" userId="dc55b99d-c866-45f2-bf54-557d468ea266" providerId="ADAL" clId="{A1590098-E0B1-4EB8-8A36-514574B7531C}" dt="2025-12-10T01:50:17.794" v="72" actId="6549"/>
        <pc:sldMkLst>
          <pc:docMk/>
          <pc:sldMk cId="715166402" sldId="309"/>
        </pc:sldMkLst>
        <pc:spChg chg="mod">
          <ac:chgData name="Juliana Nunes Felix" userId="dc55b99d-c866-45f2-bf54-557d468ea266" providerId="ADAL" clId="{A1590098-E0B1-4EB8-8A36-514574B7531C}" dt="2025-12-10T01:50:17.794" v="72" actId="6549"/>
          <ac:spMkLst>
            <pc:docMk/>
            <pc:sldMk cId="715166402" sldId="309"/>
            <ac:spMk id="3" creationId="{038D9417-74FD-49F4-988B-F092CDF0569D}"/>
          </ac:spMkLst>
        </pc:spChg>
      </pc:sldChg>
      <pc:sldChg chg="del">
        <pc:chgData name="Juliana Nunes Felix" userId="dc55b99d-c866-45f2-bf54-557d468ea266" providerId="ADAL" clId="{A1590098-E0B1-4EB8-8A36-514574B7531C}" dt="2025-12-10T01:58:59.873" v="73" actId="47"/>
        <pc:sldMkLst>
          <pc:docMk/>
          <pc:sldMk cId="2973035033" sldId="324"/>
        </pc:sldMkLst>
      </pc:sldChg>
      <pc:sldChg chg="del">
        <pc:chgData name="Juliana Nunes Felix" userId="dc55b99d-c866-45f2-bf54-557d468ea266" providerId="ADAL" clId="{A1590098-E0B1-4EB8-8A36-514574B7531C}" dt="2025-12-10T01:58:59.873" v="73" actId="47"/>
        <pc:sldMkLst>
          <pc:docMk/>
          <pc:sldMk cId="1321673913" sldId="326"/>
        </pc:sldMkLst>
      </pc:sldChg>
      <pc:sldChg chg="del">
        <pc:chgData name="Juliana Nunes Felix" userId="dc55b99d-c866-45f2-bf54-557d468ea266" providerId="ADAL" clId="{A1590098-E0B1-4EB8-8A36-514574B7531C}" dt="2025-12-10T01:58:59.873" v="73" actId="47"/>
        <pc:sldMkLst>
          <pc:docMk/>
          <pc:sldMk cId="849426665" sldId="327"/>
        </pc:sldMkLst>
      </pc:sldChg>
      <pc:sldChg chg="del">
        <pc:chgData name="Juliana Nunes Felix" userId="dc55b99d-c866-45f2-bf54-557d468ea266" providerId="ADAL" clId="{A1590098-E0B1-4EB8-8A36-514574B7531C}" dt="2025-12-10T01:58:59.873" v="73" actId="47"/>
        <pc:sldMkLst>
          <pc:docMk/>
          <pc:sldMk cId="2459263026" sldId="328"/>
        </pc:sldMkLst>
      </pc:sldChg>
      <pc:sldChg chg="del">
        <pc:chgData name="Juliana Nunes Felix" userId="dc55b99d-c866-45f2-bf54-557d468ea266" providerId="ADAL" clId="{A1590098-E0B1-4EB8-8A36-514574B7531C}" dt="2025-12-10T01:58:59.873" v="73" actId="47"/>
        <pc:sldMkLst>
          <pc:docMk/>
          <pc:sldMk cId="1474725330" sldId="330"/>
        </pc:sldMkLst>
      </pc:sldChg>
      <pc:sldChg chg="del">
        <pc:chgData name="Juliana Nunes Felix" userId="dc55b99d-c866-45f2-bf54-557d468ea266" providerId="ADAL" clId="{A1590098-E0B1-4EB8-8A36-514574B7531C}" dt="2025-12-10T01:58:59.873" v="73" actId="47"/>
        <pc:sldMkLst>
          <pc:docMk/>
          <pc:sldMk cId="3941108809" sldId="331"/>
        </pc:sldMkLst>
      </pc:sldChg>
      <pc:sldChg chg="del">
        <pc:chgData name="Juliana Nunes Felix" userId="dc55b99d-c866-45f2-bf54-557d468ea266" providerId="ADAL" clId="{A1590098-E0B1-4EB8-8A36-514574B7531C}" dt="2025-12-10T01:58:59.873" v="73" actId="47"/>
        <pc:sldMkLst>
          <pc:docMk/>
          <pc:sldMk cId="2429075244" sldId="332"/>
        </pc:sldMkLst>
      </pc:sldChg>
      <pc:sldChg chg="del">
        <pc:chgData name="Juliana Nunes Felix" userId="dc55b99d-c866-45f2-bf54-557d468ea266" providerId="ADAL" clId="{A1590098-E0B1-4EB8-8A36-514574B7531C}" dt="2025-12-10T01:58:59.873" v="73" actId="47"/>
        <pc:sldMkLst>
          <pc:docMk/>
          <pc:sldMk cId="343159351" sldId="333"/>
        </pc:sldMkLst>
      </pc:sldChg>
      <pc:sldChg chg="del">
        <pc:chgData name="Juliana Nunes Felix" userId="dc55b99d-c866-45f2-bf54-557d468ea266" providerId="ADAL" clId="{A1590098-E0B1-4EB8-8A36-514574B7531C}" dt="2025-12-10T01:58:59.873" v="73" actId="47"/>
        <pc:sldMkLst>
          <pc:docMk/>
          <pc:sldMk cId="857068258" sldId="334"/>
        </pc:sldMkLst>
      </pc:sldChg>
      <pc:sldChg chg="modSp del mod">
        <pc:chgData name="Juliana Nunes Felix" userId="dc55b99d-c866-45f2-bf54-557d468ea266" providerId="ADAL" clId="{A1590098-E0B1-4EB8-8A36-514574B7531C}" dt="2025-12-10T01:58:59.873" v="73" actId="47"/>
        <pc:sldMkLst>
          <pc:docMk/>
          <pc:sldMk cId="1499986962" sldId="351"/>
        </pc:sldMkLst>
        <pc:spChg chg="mod">
          <ac:chgData name="Juliana Nunes Felix" userId="dc55b99d-c866-45f2-bf54-557d468ea266" providerId="ADAL" clId="{A1590098-E0B1-4EB8-8A36-514574B7531C}" dt="2025-12-10T01:36:24.916" v="62" actId="115"/>
          <ac:spMkLst>
            <pc:docMk/>
            <pc:sldMk cId="1499986962" sldId="351"/>
            <ac:spMk id="3" creationId="{2011D43C-E6FA-4A81-924F-38933CCE5D50}"/>
          </ac:spMkLst>
        </pc:spChg>
      </pc:sldChg>
      <pc:sldChg chg="del">
        <pc:chgData name="Juliana Nunes Felix" userId="dc55b99d-c866-45f2-bf54-557d468ea266" providerId="ADAL" clId="{A1590098-E0B1-4EB8-8A36-514574B7531C}" dt="2025-12-10T01:58:59.873" v="73" actId="47"/>
        <pc:sldMkLst>
          <pc:docMk/>
          <pc:sldMk cId="1067745576" sldId="35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69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7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1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01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71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05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40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23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01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8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67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345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147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18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01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2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08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Declara%C3%A7%C3%A3o+dos+Princ%C3%ADpios+B%C3%A1sicos+de+Justi%C3%A7a+Relativos+%C3%A0s+V%C3%ADtimas+da+Criminalidade+e+de+Abuso+de+Poder&amp;sca_esv=8df951587e50b476&amp;biw=1280&amp;bih=551&amp;sxsrf=AE3TifNtZLHmig9EH_cxJi20K1mCYbTGhQ%3A1765157838490&amp;ei=zis2adfZHa2m5OUP37Xe4QI&amp;oq=RESOLU%C3%87%C3%83O+n%C2%BA+40%2F34.&amp;gs_lp=Egxnd3Mtd2l6LXNlcnAiFlJFU09MVcOHw4NPIG7CuiA0MC8zNC4qAggAMgYQABgHGB4yCBAAGAcYChgeMgQQABgeMgQQABgeMgUQABjvBTIIEAAYgAQYogQyBRAAGO8FMggQABiABBiiBDIIEAAYgAQYogRIySpQAFjFHXAAeACQAQCYAawBoAGWDqoBBDAuMTO4AQHIAQD4AQL4AQGYAgugAqIMwgIFECEYoAHCAgYQABgNGB6YAwCSBwQwLjExoAfySrIHBDAuMTG4B6IMwgcFMC45LjLIBxyACAA&amp;sclient=gws-wiz-serp&amp;mstk=AUtExfB7g_ZzxOgOnmNLi-CPcq8SEHIPEzf51yoi1-JIaBdlYVfOAmm5eYiNRkRt4FGRWHKhq0cN0Xf52ymmq3sHwVbOgFaVrku5a8ixeTtcbEN9PFM924dIWL1oK25cDGIqcc0tHIX5cl59F5Kkbw_AX2cRmwIqCcqbxX3y_O48yomWJV1_2pljeuoF7QbrRQA69qTHLOG-VjB43HvPP4lD6REbDvQb4irFg0nUg5fwsuIbd30nMtZtb4N-wIonZgBL_r9-bBeMSPQJ4_9dY7xOoPwuIWiFPi0TQ7c44HYIMsdV_A&amp;csui=3&amp;ved=2ahUKEwiRm5Kz7qyRAxVPBLkGHYkIKjgQgK4QegQIARA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525EA-4457-44EF-B5D4-55A23E39B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180" y="657002"/>
            <a:ext cx="7766936" cy="3742828"/>
          </a:xfrm>
        </p:spPr>
        <p:txBody>
          <a:bodyPr>
            <a:normAutofit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humanos E o Apoio à proteção integral dos direitos das vítimas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1A1C7948-8F5E-4878-B730-7FC87F984799}"/>
              </a:ext>
            </a:extLst>
          </p:cNvPr>
          <p:cNvSpPr txBox="1">
            <a:spLocks/>
          </p:cNvSpPr>
          <p:nvPr/>
        </p:nvSpPr>
        <p:spPr>
          <a:xfrm>
            <a:off x="6960701" y="5279838"/>
            <a:ext cx="5056533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Juliana Nunes Felix</a:t>
            </a:r>
          </a:p>
          <a:p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Promotora de Justiça do Ministério Público do Pará</a:t>
            </a:r>
          </a:p>
          <a:p>
            <a:r>
              <a:rPr lang="pt-B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Chefe de Gabinete da Secretaria Geral do CNMP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1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5010" y="611187"/>
            <a:ext cx="9928225" cy="100965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CNMP nº 243/2021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5010" y="1620837"/>
            <a:ext cx="10174288" cy="45561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/>
              <a:t>Art. 2º As unidades do Ministério Público deverão implementar, gradualmente e de acordo com sua autonomia administrativa, </a:t>
            </a:r>
            <a:r>
              <a:rPr lang="pt-BR" sz="2400" b="1" u="sng" dirty="0"/>
              <a:t>Núcleos ou Centros de Apoio às Vítimas</a:t>
            </a:r>
            <a:r>
              <a:rPr lang="pt-BR" sz="2400" dirty="0"/>
              <a:t>, (...) sem prejuízo do atendimento rotineiro das vítimas pelo órgão ministerial.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Conceitos:</a:t>
            </a:r>
          </a:p>
          <a:p>
            <a:pPr marL="0" indent="0" algn="just">
              <a:buNone/>
            </a:pPr>
            <a:r>
              <a:rPr lang="pt-BR" sz="2400" dirty="0"/>
              <a:t>III - </a:t>
            </a:r>
            <a:r>
              <a:rPr lang="pt-BR" sz="2400" b="1" u="sng" dirty="0"/>
              <a:t>vítima de especial vulnerabilidade: </a:t>
            </a:r>
            <a:r>
              <a:rPr lang="pt-BR" sz="2400" dirty="0"/>
              <a:t>a vítima cuja singular fragilidade resulte, especificamente, de sua idade, do seu gênero, do seu estado de saúde ou de deficiência, bem como do fato de o tipo, o grau e a duração da vitimização terem resultado em lesões com consequências graves no seu equilíbrio psicológico ou nas condições de sua integração social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98621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6614" y="544512"/>
            <a:ext cx="9928225" cy="100965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CNMP nº 243/2021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6614" y="1554162"/>
            <a:ext cx="10174288" cy="455612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000" dirty="0"/>
              <a:t>Art. 4º Incumbe ao Ministério Público zelar para que sejam assegurados </a:t>
            </a:r>
            <a:r>
              <a:rPr lang="pt-BR" sz="2000" b="1" dirty="0"/>
              <a:t>os direitos à informação, segurança, apoio, proteção física, patrimonial, psicológica, documental, inclusive de dados pessoais, participação e reparação dos danos materiais, psicológicos e morais </a:t>
            </a:r>
            <a:r>
              <a:rPr lang="pt-BR" sz="2000" dirty="0"/>
              <a:t>suportados pelas vítimas em decorrência de delitos penais e atos infracionais. </a:t>
            </a:r>
          </a:p>
          <a:p>
            <a:pPr marL="0" indent="0" algn="just">
              <a:buNone/>
            </a:pPr>
            <a:r>
              <a:rPr lang="pt-BR" sz="2000" dirty="0"/>
              <a:t>Parágrafo único. A vítima tem o direito de ser </a:t>
            </a:r>
            <a:r>
              <a:rPr lang="pt-BR" sz="2000" b="1" dirty="0"/>
              <a:t>protegida</a:t>
            </a:r>
            <a:r>
              <a:rPr lang="pt-BR" sz="2000" dirty="0"/>
              <a:t> contra a repetição de delitos da mesma natureza e contra a </a:t>
            </a:r>
            <a:r>
              <a:rPr lang="pt-BR" sz="2000" b="1" dirty="0"/>
              <a:t>vitimização secundária e terciária</a:t>
            </a:r>
            <a:r>
              <a:rPr lang="pt-BR" sz="2000" dirty="0"/>
              <a:t>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l">
              <a:buNone/>
            </a:pPr>
            <a:r>
              <a:rPr lang="pt-BR" sz="2000" b="1" dirty="0"/>
              <a:t>Vitimização terciária</a:t>
            </a:r>
          </a:p>
          <a:p>
            <a:pPr marL="0" indent="0" algn="just">
              <a:buNone/>
            </a:pPr>
            <a:r>
              <a:rPr lang="pt-BR" sz="2000" dirty="0"/>
              <a:t>Ocorre quando, em contato com o grupo familiar ou em seu meio ambiente social (como trabalho, escola, vizinhança, igreja etc.), a vítima for novamente vitimada pelos que a cercam. </a:t>
            </a:r>
          </a:p>
          <a:p>
            <a:pPr marL="0" indent="0" algn="just">
              <a:buNone/>
            </a:pPr>
            <a:r>
              <a:rPr lang="pt-BR" sz="2000" dirty="0"/>
              <a:t>A vitimização terciária, portanto, é o processo de “estigmatização” imposto pelo círculo mais próximo da vítima, após a ocorrência do crime/fato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1229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3511" y="544512"/>
            <a:ext cx="9928225" cy="100965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CNMP nº 243/2021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8218" y="1666424"/>
            <a:ext cx="10174288" cy="455612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/>
              <a:t>Art. 6º O Ministério Público diligenciará a fim de que seja assegurada às vítimas a </a:t>
            </a:r>
            <a:r>
              <a:rPr lang="pt-BR" sz="2400" b="1" u="sng" dirty="0"/>
              <a:t>prestação de apoio e atendimento especializado</a:t>
            </a:r>
            <a:r>
              <a:rPr lang="pt-BR" sz="2400" dirty="0"/>
              <a:t>, por meio de equipe multidisciplinar da </a:t>
            </a:r>
            <a:r>
              <a:rPr lang="pt-BR" sz="2400" b="1" u="sng" dirty="0"/>
              <a:t>própria instituição ou</a:t>
            </a:r>
            <a:r>
              <a:rPr lang="pt-BR" sz="2400" dirty="0"/>
              <a:t> pelo devido encaminhamento às </a:t>
            </a:r>
            <a:r>
              <a:rPr lang="pt-BR" sz="2400" b="1" u="sng" dirty="0"/>
              <a:t>redes de apoio externas</a:t>
            </a:r>
            <a:r>
              <a:rPr lang="pt-BR" sz="2400" dirty="0"/>
              <a:t>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Parágrafo único. O Ministério Público </a:t>
            </a:r>
            <a:r>
              <a:rPr lang="pt-BR" sz="2400" b="1" u="sng" dirty="0"/>
              <a:t>fomentará a construção e a consistência das políticas de atuação em rede</a:t>
            </a:r>
            <a:r>
              <a:rPr lang="pt-BR" sz="2400" dirty="0"/>
              <a:t>, mediante termos de cooperação e </a:t>
            </a:r>
            <a:r>
              <a:rPr lang="pt-BR" sz="2400" b="1" u="sng" dirty="0"/>
              <a:t>parcerias</a:t>
            </a:r>
            <a:r>
              <a:rPr lang="pt-BR" sz="2400" dirty="0"/>
              <a:t> destinadas à implementação de atendimento das vítimas por </a:t>
            </a:r>
            <a:r>
              <a:rPr lang="pt-BR" sz="2400" b="1" u="sng" dirty="0"/>
              <a:t>equipes multidisciplinares</a:t>
            </a:r>
            <a:r>
              <a:rPr lang="pt-BR" sz="2400" dirty="0"/>
              <a:t>, compostas por profissionais devidamente habilitados para a proteção integral, de modo a diminuir os efeitos e danos suportados em decorrência do fato. </a:t>
            </a:r>
          </a:p>
        </p:txBody>
      </p:sp>
    </p:spTree>
    <p:extLst>
      <p:ext uri="{BB962C8B-B14F-4D97-AF65-F5344CB8AC3E}">
        <p14:creationId xmlns:p14="http://schemas.microsoft.com/office/powerpoint/2010/main" val="144198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7141" y="661788"/>
            <a:ext cx="9928225" cy="100965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CNMP nº 243/2021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2269" y="2301875"/>
            <a:ext cx="10174288" cy="455612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/>
              <a:t>Art. 8º O Ministério Público deverá zelar para que as vítimas tenham </a:t>
            </a:r>
            <a:r>
              <a:rPr lang="pt-BR" sz="2400" b="1" u="sng" dirty="0"/>
              <a:t>participação efetiva na fase da investigação e no processo</a:t>
            </a:r>
            <a:r>
              <a:rPr lang="pt-BR" sz="2400" dirty="0"/>
              <a:t>, seja por meio da materialização dos </a:t>
            </a:r>
            <a:r>
              <a:rPr lang="pt-BR" sz="2400" b="1" u="sng" dirty="0"/>
              <a:t>direitos de serem ouvidas</a:t>
            </a:r>
            <a:r>
              <a:rPr lang="pt-BR" sz="2400" dirty="0"/>
              <a:t>, de terem seus </a:t>
            </a:r>
            <a:r>
              <a:rPr lang="pt-BR" sz="2400" b="1" u="sng" dirty="0"/>
              <a:t>bens restituídos,</a:t>
            </a:r>
            <a:r>
              <a:rPr lang="pt-BR" sz="2400" dirty="0"/>
              <a:t> de apresentarem </a:t>
            </a:r>
            <a:r>
              <a:rPr lang="pt-BR" sz="2400" b="1" u="sng" dirty="0"/>
              <a:t>elementos de prova</a:t>
            </a:r>
            <a:r>
              <a:rPr lang="pt-BR" sz="2400" dirty="0"/>
              <a:t>, de serem </a:t>
            </a:r>
            <a:r>
              <a:rPr lang="pt-BR" sz="2400" b="1" u="sng" dirty="0"/>
              <a:t>comunicadas</a:t>
            </a:r>
            <a:r>
              <a:rPr lang="pt-BR" sz="2400" dirty="0"/>
              <a:t> de decisões no curso do processo, notadamente acerca do ingresso e saída do autor do fato da prisão, caso assim manifestem interesse, entre outras formas de participação.</a:t>
            </a:r>
          </a:p>
        </p:txBody>
      </p:sp>
    </p:spTree>
    <p:extLst>
      <p:ext uri="{BB962C8B-B14F-4D97-AF65-F5344CB8AC3E}">
        <p14:creationId xmlns:p14="http://schemas.microsoft.com/office/powerpoint/2010/main" val="280311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638" y="700288"/>
            <a:ext cx="9928225" cy="100965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CNMP nº 243/2021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1638" y="1709938"/>
            <a:ext cx="10174288" cy="45561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/>
              <a:t>Art. 9º O Ministério Público deverá pleitear, de forma expressa, no bojo dos autos, a </a:t>
            </a:r>
            <a:r>
              <a:rPr lang="pt-BR" sz="2400" b="1" u="sng" dirty="0"/>
              <a:t>fixação de valor mínimo para reparação dos danos materiais, morais e psicológicos,</a:t>
            </a:r>
            <a:r>
              <a:rPr lang="pt-BR" sz="2400" dirty="0"/>
              <a:t> causados pela infração penal ou ato infracional, em prol das vítimas diretas, indiretas e coletivas.</a:t>
            </a:r>
          </a:p>
          <a:p>
            <a:pPr marL="0" indent="0" algn="just">
              <a:buNone/>
            </a:pPr>
            <a:r>
              <a:rPr lang="pt-BR" sz="2400" dirty="0"/>
              <a:t> § 1º Incumbe ao Ministério Público, orientado pelo princípio da unidade institucional, </a:t>
            </a:r>
            <a:r>
              <a:rPr lang="pt-BR" sz="2400" b="1" dirty="0"/>
              <a:t>implementar políticas, parâmetros e protocolos para a exigência, sempre que possível, da reparação dos danos materiais e morais das vítimas e familiares em investigações, processos e acordos celebrados com sua mediação ou participação</a:t>
            </a:r>
            <a:r>
              <a:rPr lang="pt-BR" sz="2400" dirty="0"/>
              <a:t>. </a:t>
            </a:r>
          </a:p>
          <a:p>
            <a:pPr marL="0" indent="0" algn="just">
              <a:buNone/>
            </a:pPr>
            <a:r>
              <a:rPr lang="pt-BR" sz="2400" dirty="0"/>
              <a:t>§ 2º Os acordos ou valores recuperados para fins de ressarcimento dos danos suportados por vítimas ou familiares devem ser </a:t>
            </a:r>
            <a:r>
              <a:rPr lang="pt-BR" sz="2400" b="1" dirty="0"/>
              <a:t>devidamente registrados em sistema próprio. </a:t>
            </a:r>
          </a:p>
        </p:txBody>
      </p:sp>
    </p:spTree>
    <p:extLst>
      <p:ext uri="{BB962C8B-B14F-4D97-AF65-F5344CB8AC3E}">
        <p14:creationId xmlns:p14="http://schemas.microsoft.com/office/powerpoint/2010/main" val="335043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9764" y="661787"/>
            <a:ext cx="9928225" cy="100965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CNMP nº 243/2021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9764" y="1900539"/>
            <a:ext cx="10174288" cy="455612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/>
              <a:t>Art. 11. Incumbe ao Ministério Público </a:t>
            </a:r>
            <a:r>
              <a:rPr lang="pt-BR" sz="2400" b="1" dirty="0"/>
              <a:t>estimular políticas públicas e criar</a:t>
            </a:r>
            <a:r>
              <a:rPr lang="pt-BR" sz="2400" dirty="0"/>
              <a:t>, em sua estrutura interna, </a:t>
            </a:r>
            <a:r>
              <a:rPr lang="pt-BR" sz="2400" b="1" u="sng" dirty="0"/>
              <a:t>meios de atendimento às vítimas que busquem evitar a </a:t>
            </a:r>
            <a:r>
              <a:rPr lang="pt-BR" sz="2400" b="1" u="sng" dirty="0" err="1"/>
              <a:t>revitimização</a:t>
            </a:r>
            <a:r>
              <a:rPr lang="pt-BR" sz="2400" dirty="0"/>
              <a:t>, bem como núcleos próprios de </a:t>
            </a:r>
            <a:r>
              <a:rPr lang="pt-BR" sz="2400" dirty="0" err="1"/>
              <a:t>jurimetria</a:t>
            </a:r>
            <a:r>
              <a:rPr lang="pt-BR" sz="2400" dirty="0"/>
              <a:t> para diagnosticar e produzir uma política de atuação mais eficaz, resolutiva e preventiva. </a:t>
            </a:r>
          </a:p>
          <a:p>
            <a:pPr marL="0" indent="0" algn="just">
              <a:buNone/>
            </a:pPr>
            <a:r>
              <a:rPr lang="pt-BR" sz="2400" dirty="0"/>
              <a:t>Art. 14. Cada unidade do Ministério Público deverá incluir, obrigatoriamente, como meta de seu Planejamento Estratégico, tornar a </a:t>
            </a:r>
            <a:r>
              <a:rPr lang="pt-BR" sz="2400" b="1" dirty="0"/>
              <a:t>vítima o objeto principal de defesa institucional, fomentando cursos de formação inicial e de capacitação continuada de membros e servidores</a:t>
            </a:r>
            <a:r>
              <a:rPr lang="pt-BR" sz="2400" dirty="0"/>
              <a:t>, para atendimento especial de vítimas de infrações penais e atos infracionais. </a:t>
            </a:r>
          </a:p>
        </p:txBody>
      </p:sp>
    </p:spTree>
    <p:extLst>
      <p:ext uri="{BB962C8B-B14F-4D97-AF65-F5344CB8AC3E}">
        <p14:creationId xmlns:p14="http://schemas.microsoft.com/office/powerpoint/2010/main" val="181236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22055-3F0D-40FD-BB59-4FB5E394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168" y="2427527"/>
            <a:ext cx="5967663" cy="1507067"/>
          </a:xfrm>
        </p:spPr>
        <p:txBody>
          <a:bodyPr>
            <a:normAutofit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Como concretizar?</a:t>
            </a:r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6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Concretização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31" y="1621574"/>
            <a:ext cx="9342565" cy="4403841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Delegacia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Local separado;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Comunicação do flagrante com descrição completa dos dados da vítima e valores dos bens atingidos - prejuízo patrimonial, moral/psíquicos;​ sigilo de dados sensíveis;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Diligenciar sobre a propriedade de bens e direitos do </a:t>
            </a: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investigado – medidas cautelares – reparação de danos;</a:t>
            </a:r>
            <a:endParaRPr lang="pt-BR" sz="2600" dirty="0">
              <a:solidFill>
                <a:srgbClr val="21252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88100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Concretização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80" y="1863810"/>
            <a:ext cx="9506194" cy="4384590"/>
          </a:xfrm>
        </p:spPr>
        <p:txBody>
          <a:bodyPr>
            <a:normAutofit fontScale="92500"/>
          </a:bodyPr>
          <a:lstStyle/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Fiança – Art. 336 CPP – destinar à reparação de danos;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Informar sobre as próximas etapas processuais</a:t>
            </a:r>
            <a:r>
              <a:rPr lang="pt-BR" sz="28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pt-BR" sz="2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direitos;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Solicitar as Medidas Protetivas de Urgência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Vítimas crianças e adolescentes – solicitar imediatamente o depoimento especial em medida de produção antecipada de provas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9526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Concretização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57" y="1468387"/>
            <a:ext cx="10160712" cy="5134544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b="1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Promotoria de Justiça</a:t>
            </a:r>
            <a:endParaRPr lang="pt-BR" sz="2600" b="1" dirty="0"/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Roteiros de contato previamente definidos -</a:t>
            </a:r>
            <a:r>
              <a:rPr lang="pt-BR" sz="2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uso de linguagem não violenta ou não </a:t>
            </a:r>
            <a:r>
              <a:rPr lang="pt-BR" sz="260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vitimizante</a:t>
            </a:r>
            <a:r>
              <a:rPr lang="pt-BR" sz="2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Utilização de protocolos e folders informativos;</a:t>
            </a:r>
            <a:endParaRPr lang="pt-BR" sz="2600" dirty="0">
              <a:solidFill>
                <a:srgbClr val="21252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Estabelecer meios céleres de comunicação com a vítima – tranquilidade e confiança;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Contactar a vítima previamente - complementar informações – diligências – provas – mensurar o dano;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2615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94A34D-8E54-46C8-B398-FDF2C27B5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9"/>
          <a:stretch>
            <a:fillRect/>
          </a:stretch>
        </p:blipFill>
        <p:spPr bwMode="auto">
          <a:xfrm>
            <a:off x="-3175" y="91545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E5019FE-B0BC-4633-A59A-C4D4827EA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60" y="34670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Direitos</a:t>
            </a:r>
            <a:r>
              <a:rPr lang="en-US" sz="4800" dirty="0"/>
              <a:t> </a:t>
            </a:r>
            <a:r>
              <a:rPr lang="en-US" sz="4800" dirty="0" err="1"/>
              <a:t>humanos</a:t>
            </a:r>
            <a:endParaRPr lang="en-US" sz="4800" dirty="0"/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CB928558-0C1A-47CF-874E-7F00A6CD8ADA}"/>
              </a:ext>
            </a:extLst>
          </p:cNvPr>
          <p:cNvSpPr txBox="1">
            <a:spLocks/>
          </p:cNvSpPr>
          <p:nvPr/>
        </p:nvSpPr>
        <p:spPr>
          <a:xfrm>
            <a:off x="9148497" y="3877734"/>
            <a:ext cx="2402917" cy="127093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>
                <a:solidFill>
                  <a:srgbClr val="2D2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Cilindro</a:t>
            </a:r>
            <a:r>
              <a:rPr lang="en-US" sz="1800" dirty="0">
                <a:solidFill>
                  <a:srgbClr val="2D2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2D27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ciro</a:t>
            </a:r>
            <a:endParaRPr lang="en-US" sz="1800" dirty="0">
              <a:solidFill>
                <a:srgbClr val="2D27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76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Concretização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1949"/>
            <a:ext cx="9583197" cy="4500093"/>
          </a:xfrm>
        </p:spPr>
        <p:txBody>
          <a:bodyPr>
            <a:normAutofit/>
          </a:bodyPr>
          <a:lstStyle/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Disponibilizar encaminhamento - atendimento multidisciplinar – saúde física/psicológica; atendimento jurídico; assistência social - atuação em rede.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Requerer, na denúncia, a reparação de danos materiais e/ou morais à vítima direta ou indireta;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Requerer, sendo o caso, sigilo de dados sensíveis;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1533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Concretização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64" y="1501541"/>
            <a:ext cx="10058400" cy="4937759"/>
          </a:xfrm>
        </p:spPr>
        <p:txBody>
          <a:bodyPr>
            <a:normAutofit fontScale="85000" lnSpcReduction="10000"/>
          </a:bodyPr>
          <a:lstStyle/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31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Priorizar a reparação do dano material e/ou moral das vítimas ao celebrar ANPP, SURSIS processual e nos procedimentos que tramitem nos Juizados Especiais Criminais;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31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Priorizar a restituição dos bens apreendidos pertencentes à vítima que não sejam mais necessários para o processo;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31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Manter registro atualizado acerca dos acordos ou valores recuperados para fins de ressarcimento dos danos suportados por vítimas ou familiares;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17643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Concretização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70" y="1510631"/>
            <a:ext cx="10362844" cy="5433743"/>
          </a:xfrm>
        </p:spPr>
        <p:txBody>
          <a:bodyPr>
            <a:normAutofit lnSpcReduction="10000"/>
          </a:bodyPr>
          <a:lstStyle/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Requerer, se o caso, medidas assecuratórias – sequestro/arresto para garantia da reparação de danos;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Diversidade de gênero - zela para inclusão do nome social em campo específico nos sistemas processuais (Resolução CNJ nº 270/2018);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Priorizar os processos envolvendo vítimas e testemunhas que encontram-se inseridas nos programas de proteção, atentando para produção antecipada de provas, conforme artigo 19-A da Lei n. 9.807/99.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08084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Concretização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26" y="1757932"/>
            <a:ext cx="10324342" cy="449046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b="1" dirty="0">
                <a:solidFill>
                  <a:srgbClr val="21252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 Judiciário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Intimação com orientações claras – no corpo da intimação ou folheto/cartilha;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Antes da audiência: se apresentar para a vítima; explicar o ato – tramitação dos autos; dúvidas jurídicas; local separado do acusado (Art. 4º da Resolução CNJ n. 253 de 2018); audiência virtual – direito de falar sem a presença do autor;</a:t>
            </a:r>
          </a:p>
        </p:txBody>
      </p:sp>
    </p:spTree>
    <p:extLst>
      <p:ext uri="{BB962C8B-B14F-4D97-AF65-F5344CB8AC3E}">
        <p14:creationId xmlns:p14="http://schemas.microsoft.com/office/powerpoint/2010/main" val="2771581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Concretização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3297"/>
            <a:ext cx="10019899" cy="4976261"/>
          </a:xfrm>
        </p:spPr>
        <p:txBody>
          <a:bodyPr>
            <a:normAutofit/>
          </a:bodyPr>
          <a:lstStyle/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Protestar frente a perguntas que diminuam, destratem ou vulnerem a vítima; ​</a:t>
            </a:r>
            <a:endParaRPr lang="pt-B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 empatia com a situação da vítima – sujeito de direito – sem reduzi-la a meio de prova; 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Audiência de custódia – atenção especial para as vítimas diretas e indiretas – em especial nos casos de feminicídio (</a:t>
            </a:r>
            <a:r>
              <a:rPr lang="pt-BR" sz="2600" b="1" u="sng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órfãos do feminicídio</a:t>
            </a:r>
            <a:r>
              <a:rPr lang="pt-BR" sz="26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825940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B23BA-03AC-481A-9AB8-A2C6552A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Concretização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C48B87-C061-45CD-91B5-430C543B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71" y="1581218"/>
            <a:ext cx="9660200" cy="4701405"/>
          </a:xfrm>
        </p:spPr>
        <p:txBody>
          <a:bodyPr>
            <a:normAutofit fontScale="85000" lnSpcReduction="20000"/>
          </a:bodyPr>
          <a:lstStyle/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Atentar para o dever do condenado em prover a indenização da vítima ou aos seus sucessores (art. 39, LEP);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produto da remuneração pelo trabalho do preso deverá atender “a) à indenização dos danos causados pelo crime, desde que determinados judicialmente e não reparados por outros meios;”(§1º, art. 29, LEP)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LEP prever ser dever </a:t>
            </a:r>
            <a:r>
              <a:rPr lang="pt-BR" sz="28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assistência social “orientar e amparar, quando necessário, a família do preso, do internado e da vítima” (art. 23, VII, LEP)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2400" dirty="0">
              <a:solidFill>
                <a:srgbClr val="21252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43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22055-3F0D-40FD-BB59-4FB5E394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44" y="4949347"/>
            <a:ext cx="5967663" cy="1507067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Obrigada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Juliana Nunes Felix</a:t>
            </a:r>
            <a:b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(91)98540.0606</a:t>
            </a:r>
            <a:b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JULIANAFELIX@CNMP.MP.BR</a:t>
            </a:r>
            <a:br>
              <a:rPr lang="pt-BR" dirty="0"/>
            </a:b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BF5B88-47CB-4B88-9F0C-8BA022820F59}"/>
              </a:ext>
            </a:extLst>
          </p:cNvPr>
          <p:cNvSpPr txBox="1">
            <a:spLocks/>
          </p:cNvSpPr>
          <p:nvPr/>
        </p:nvSpPr>
        <p:spPr>
          <a:xfrm>
            <a:off x="3112168" y="2427527"/>
            <a:ext cx="5967663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558F6E-C613-494A-A3E3-6D9C77BDA2B9}"/>
              </a:ext>
            </a:extLst>
          </p:cNvPr>
          <p:cNvSpPr txBox="1"/>
          <p:nvPr/>
        </p:nvSpPr>
        <p:spPr>
          <a:xfrm>
            <a:off x="4766308" y="596711"/>
            <a:ext cx="7059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Garantir os direitos das vítimas é afirmar a dignidade humana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42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D5FA5-0E1C-4721-8683-5CC3C069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Histórico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8D9417-74FD-49F4-988B-F092CDF0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898" y="2469415"/>
            <a:ext cx="8210348" cy="2757103"/>
          </a:xfrm>
        </p:spPr>
        <p:txBody>
          <a:bodyPr>
            <a:normAutofit fontScale="77500" lnSpcReduction="20000"/>
          </a:bodyPr>
          <a:lstStyle/>
          <a:p>
            <a:r>
              <a:rPr lang="pt-BR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de Ouro da Vítima</a:t>
            </a:r>
          </a:p>
          <a:p>
            <a:endParaRPr lang="pt-BR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Neutralidade</a:t>
            </a:r>
          </a:p>
          <a:p>
            <a:endParaRPr lang="pt-BR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Redescoberta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6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D5FA5-0E1C-4721-8683-5CC3C069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Histórico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8D9417-74FD-49F4-988B-F092CDF0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15" y="1694046"/>
            <a:ext cx="9365380" cy="4891239"/>
          </a:xfrm>
        </p:spPr>
        <p:txBody>
          <a:bodyPr>
            <a:normAutofit/>
          </a:bodyPr>
          <a:lstStyle/>
          <a:p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Pós-Guerra e Direitos Humanos</a:t>
            </a:r>
          </a:p>
          <a:p>
            <a:pPr marL="0" indent="0">
              <a:buNone/>
            </a:pP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das Nações Unidas (1945)</a:t>
            </a:r>
          </a:p>
          <a:p>
            <a:pPr lvl="1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Declaração Universal dos Direitos Humanos (1948)</a:t>
            </a:r>
          </a:p>
          <a:p>
            <a:pPr lvl="1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Convenção Americana Sobre Direitos Humanos (1969)</a:t>
            </a:r>
          </a:p>
          <a:p>
            <a:pPr marL="0" indent="0">
              <a:buNone/>
            </a:pPr>
            <a:endParaRPr lang="pt-BR" sz="2600" u="sng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pt-BR" sz="3200" u="sng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77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03645-00DE-489E-8005-80BE2E71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Histórico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4867A-428C-4D6A-AAF0-16F642849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8168"/>
            <a:ext cx="9852704" cy="4889633"/>
          </a:xfrm>
        </p:spPr>
        <p:txBody>
          <a:bodyPr>
            <a:normAutofit fontScale="92500" lnSpcReduction="10000"/>
          </a:bodyPr>
          <a:lstStyle/>
          <a:p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Vitimologia moderna</a:t>
            </a:r>
          </a:p>
          <a:p>
            <a:pPr lvl="1"/>
            <a:endParaRPr lang="pt-BR" sz="2600" dirty="0"/>
          </a:p>
          <a:p>
            <a:pPr lvl="1"/>
            <a:r>
              <a:rPr lang="pt-BR" sz="2600" dirty="0"/>
              <a:t>Análise do fenômeno criminoso de forma interdisciplinar;</a:t>
            </a:r>
          </a:p>
          <a:p>
            <a:pPr lvl="1"/>
            <a:endParaRPr lang="pt-BR" sz="2600" dirty="0"/>
          </a:p>
          <a:p>
            <a:pPr lvl="1"/>
            <a:r>
              <a:rPr lang="pt-BR" sz="2600" dirty="0"/>
              <a:t>Estimular a criação de programa de assistência às vítimas de crimes;</a:t>
            </a:r>
          </a:p>
          <a:p>
            <a:pPr lvl="1"/>
            <a:endParaRPr lang="pt-BR" sz="2600" dirty="0"/>
          </a:p>
          <a:p>
            <a:pPr lvl="1"/>
            <a:r>
              <a:rPr lang="pt-BR" sz="2600" dirty="0"/>
              <a:t>Reparação necessária pelo dano sofrido.</a:t>
            </a:r>
          </a:p>
          <a:p>
            <a:pPr marL="457200" lvl="1" indent="0">
              <a:buNone/>
            </a:pPr>
            <a:endParaRPr lang="pt-BR" sz="2600" dirty="0"/>
          </a:p>
          <a:p>
            <a:pPr lvl="1"/>
            <a:r>
              <a:rPr lang="pt-BR" sz="2600" dirty="0"/>
              <a:t>Mudanças legislativas que valorizem e protejam a vítima e ampliem a sua participação na justiça criminal;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463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FCBA9A65-EE71-4D55-9B59-EEEC45F599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5730"/>
          <a:stretch>
            <a:fillRect/>
          </a:stretch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7F22055-3F0D-40FD-BB59-4FB5E394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5" y="3028948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Direito</a:t>
            </a:r>
            <a:r>
              <a:rPr lang="en-US" sz="4800" dirty="0"/>
              <a:t> das </a:t>
            </a:r>
            <a:r>
              <a:rPr lang="en-US" sz="4800" dirty="0" err="1"/>
              <a:t>vítimas</a:t>
            </a:r>
            <a:r>
              <a:rPr lang="en-US" sz="4800" dirty="0"/>
              <a:t> –</a:t>
            </a:r>
            <a:br>
              <a:rPr lang="en-US" sz="4800" dirty="0"/>
            </a:br>
            <a:r>
              <a:rPr lang="en-US" sz="4000" dirty="0" err="1"/>
              <a:t>Proteção</a:t>
            </a:r>
            <a:r>
              <a:rPr lang="en-US" sz="4000" dirty="0"/>
              <a:t> Integral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2048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D5FA5-0E1C-4721-8683-5CC3C069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Normativo Internacional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8D9417-74FD-49F4-988B-F092CDF0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49" y="1431579"/>
            <a:ext cx="9365380" cy="4891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u="sng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t-BR" sz="3200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+40 ANOS</a:t>
            </a:r>
          </a:p>
          <a:p>
            <a:pPr marL="0" indent="0" algn="ctr">
              <a:buNone/>
            </a:pPr>
            <a:endParaRPr lang="pt-BR" sz="3200" u="sng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Resolução 40/34 da Assembleia Geral da ONU, de 29 de novembro de 1985 -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Declaração dos Princípios Básicos de Justiça Relativos às Vítimas da Criminalidade e de Abuso de Poder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516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03645-00DE-489E-8005-80BE2E71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Cenário Normativo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4867A-428C-4D6A-AAF0-16F642849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8661"/>
            <a:ext cx="10256965" cy="5420627"/>
          </a:xfrm>
        </p:spPr>
        <p:txBody>
          <a:bodyPr>
            <a:normAutofit fontScale="77500" lnSpcReduction="20000"/>
          </a:bodyPr>
          <a:lstStyle/>
          <a:p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000" b="1" dirty="0"/>
              <a:t>Vítima como SUJEITO DE DIREITOS - Reconhecimento da Dignidade Humana;</a:t>
            </a:r>
          </a:p>
          <a:p>
            <a:r>
              <a:rPr lang="pt-BR" sz="4000" b="1" dirty="0"/>
              <a:t>Reparação do Dano</a:t>
            </a:r>
          </a:p>
          <a:p>
            <a:r>
              <a:rPr lang="pt-BR" sz="4000" b="1" dirty="0"/>
              <a:t>Prevenção da </a:t>
            </a:r>
            <a:r>
              <a:rPr lang="pt-BR" sz="4000" b="1" dirty="0" err="1"/>
              <a:t>Revitimização</a:t>
            </a:r>
            <a:endParaRPr lang="pt-BR" sz="4000" b="1" dirty="0"/>
          </a:p>
          <a:p>
            <a:r>
              <a:rPr lang="pt-BR" sz="4000" b="1" dirty="0"/>
              <a:t>Equilíbrio no Processo Penal</a:t>
            </a:r>
          </a:p>
          <a:p>
            <a:r>
              <a:rPr lang="pt-BR" sz="4000" b="1" dirty="0"/>
              <a:t>Participação Ativa da Vítima</a:t>
            </a:r>
          </a:p>
          <a:p>
            <a:r>
              <a:rPr lang="pt-BR" sz="4000" b="1" dirty="0"/>
              <a:t>Justiça Restaurativa e Reconciliação</a:t>
            </a:r>
          </a:p>
          <a:p>
            <a:r>
              <a:rPr lang="pt-BR" sz="4000" b="1" dirty="0"/>
              <a:t>Compromissos Internacionais</a:t>
            </a:r>
          </a:p>
          <a:p>
            <a:r>
              <a:rPr lang="pt-BR" sz="4000" b="1" dirty="0"/>
              <a:t>Fortalecimento da Confiança no Sistema de Justiça</a:t>
            </a:r>
          </a:p>
          <a:p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000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A7C8D-919F-454C-932F-D44E3B97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80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BR" sz="2700" dirty="0">
                <a:solidFill>
                  <a:schemeClr val="tx1"/>
                </a:solidFill>
              </a:rPr>
              <a:t>RESOLUÇÃO CNMP n. 243 de 18 de outubro de 2021 </a:t>
            </a:r>
            <a:r>
              <a:rPr lang="pt-BR" sz="2700">
                <a:solidFill>
                  <a:schemeClr val="tx1"/>
                </a:solidFill>
              </a:rPr>
              <a:t>– </a:t>
            </a:r>
            <a:r>
              <a:rPr lang="pt-BR" sz="2200">
                <a:solidFill>
                  <a:schemeClr val="tx1"/>
                </a:solidFill>
              </a:rPr>
              <a:t> </a:t>
            </a:r>
            <a:r>
              <a:rPr lang="pt-BR" sz="3100" b="1" dirty="0">
                <a:solidFill>
                  <a:schemeClr val="tx1"/>
                </a:solidFill>
              </a:rPr>
              <a:t>Política Institucional de Proteção Integral e de Promoção de Direitos e Apoio às Vítimas</a:t>
            </a:r>
            <a:r>
              <a:rPr lang="pt-BR" sz="2200" dirty="0">
                <a:solidFill>
                  <a:schemeClr val="tx1"/>
                </a:solidFill>
              </a:rPr>
              <a:t>”.</a:t>
            </a:r>
            <a:br>
              <a:rPr lang="pt-BR" sz="3600" dirty="0"/>
            </a:b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42AC8F-9693-4E90-B8C2-722A2CA8E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99090"/>
            <a:ext cx="9034557" cy="4307588"/>
          </a:xfrm>
        </p:spPr>
        <p:txBody>
          <a:bodyPr>
            <a:normAutofit/>
          </a:bodyPr>
          <a:lstStyle/>
          <a:p>
            <a:pPr lvl="1" algn="just"/>
            <a:r>
              <a:rPr lang="pt-BR" sz="2400" dirty="0"/>
              <a:t>Objetivo: assegurar direitos fundamentais às vítimas de infrações penais, atos infracionais, desastres naturais, calamidades públicas e graves violações de direitos humanos (art.1º)</a:t>
            </a:r>
          </a:p>
          <a:p>
            <a:pPr lvl="1" algn="just"/>
            <a:r>
              <a:rPr lang="pt-BR" sz="2400" dirty="0"/>
              <a:t>Garantir - acesso à informação, comunicação, participação, verdade, justiça, diligência devida, segurança, apoio, tratamento profissional individualizado e não discriminatório, proteção física, patrimonial, psicológica e de dados pessoais, participação e reparação dos danos materiais, morais e simbólica, suportados em decorrência do fato </a:t>
            </a:r>
            <a:r>
              <a:rPr lang="pt-BR" sz="2400" dirty="0" err="1"/>
              <a:t>vitimizante</a:t>
            </a:r>
            <a:r>
              <a:rPr lang="pt-BR" sz="2400" dirty="0"/>
              <a:t> (art.1º)</a:t>
            </a:r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0729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758</TotalTime>
  <Words>1628</Words>
  <Application>Microsoft Office PowerPoint</Application>
  <PresentationFormat>Widescreen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Symbol</vt:lpstr>
      <vt:lpstr>Times New Roman</vt:lpstr>
      <vt:lpstr>Trebuchet MS</vt:lpstr>
      <vt:lpstr>Wingdings 3</vt:lpstr>
      <vt:lpstr>Facetado</vt:lpstr>
      <vt:lpstr>Fatia</vt:lpstr>
      <vt:lpstr>Direitos humanos E o Apoio à proteção integral dos direitos das vítimas</vt:lpstr>
      <vt:lpstr>Direitos humanos</vt:lpstr>
      <vt:lpstr>Breve Histórico</vt:lpstr>
      <vt:lpstr>Breve Histórico</vt:lpstr>
      <vt:lpstr>Breve Histórico</vt:lpstr>
      <vt:lpstr>Direito das vítimas – Proteção Integral</vt:lpstr>
      <vt:lpstr>Normativo Internacional</vt:lpstr>
      <vt:lpstr>Cenário Normativo</vt:lpstr>
      <vt:lpstr>RESOLUÇÃO CNMP n. 243 de 18 de outubro de 2021 –  Política Institucional de Proteção Integral e de Promoção de Direitos e Apoio às Vítimas”. </vt:lpstr>
      <vt:lpstr>Resolução CNMP nº 243/2021</vt:lpstr>
      <vt:lpstr>Resolução CNMP nº 243/2021</vt:lpstr>
      <vt:lpstr>Resolução CNMP nº 243/2021</vt:lpstr>
      <vt:lpstr>Resolução CNMP nº 243/2021</vt:lpstr>
      <vt:lpstr>Resolução CNMP nº 243/2021</vt:lpstr>
      <vt:lpstr>Resolução CNMP nº 243/2021</vt:lpstr>
      <vt:lpstr>Como concretizar?</vt:lpstr>
      <vt:lpstr>Concretização </vt:lpstr>
      <vt:lpstr>Concretização </vt:lpstr>
      <vt:lpstr>Concretização </vt:lpstr>
      <vt:lpstr>Concretização </vt:lpstr>
      <vt:lpstr>Concretização </vt:lpstr>
      <vt:lpstr>Concretização </vt:lpstr>
      <vt:lpstr>Concretização </vt:lpstr>
      <vt:lpstr>Concretização </vt:lpstr>
      <vt:lpstr>Concretização </vt:lpstr>
      <vt:lpstr>Obrigada Juliana Nunes Felix (91)98540.0606 JULIANAFELIX@CNMP.MP.BR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Institucional de Proteção Integral e de Promoção de Direitos e Apoio às Vítimas no Ministério Público </dc:title>
  <dc:creator>Juliana Nunes Felix</dc:creator>
  <cp:lastModifiedBy>Juliana Nunes Felix</cp:lastModifiedBy>
  <cp:revision>12</cp:revision>
  <dcterms:created xsi:type="dcterms:W3CDTF">2025-10-22T02:49:52Z</dcterms:created>
  <dcterms:modified xsi:type="dcterms:W3CDTF">2025-12-10T02:20:08Z</dcterms:modified>
</cp:coreProperties>
</file>