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6"/>
  </p:notesMasterIdLst>
  <p:sldIdLst>
    <p:sldId id="295" r:id="rId2"/>
    <p:sldId id="256" r:id="rId3"/>
    <p:sldId id="300" r:id="rId4"/>
    <p:sldId id="415" r:id="rId5"/>
    <p:sldId id="327" r:id="rId6"/>
    <p:sldId id="301" r:id="rId7"/>
    <p:sldId id="322" r:id="rId8"/>
    <p:sldId id="323" r:id="rId9"/>
    <p:sldId id="324" r:id="rId10"/>
    <p:sldId id="325" r:id="rId11"/>
    <p:sldId id="326" r:id="rId12"/>
    <p:sldId id="259" r:id="rId13"/>
    <p:sldId id="268" r:id="rId14"/>
    <p:sldId id="262" r:id="rId15"/>
    <p:sldId id="303" r:id="rId16"/>
    <p:sldId id="264" r:id="rId17"/>
    <p:sldId id="265" r:id="rId18"/>
    <p:sldId id="305" r:id="rId19"/>
    <p:sldId id="306" r:id="rId20"/>
    <p:sldId id="302" r:id="rId21"/>
    <p:sldId id="261" r:id="rId22"/>
    <p:sldId id="267" r:id="rId23"/>
    <p:sldId id="317" r:id="rId24"/>
    <p:sldId id="318" r:id="rId25"/>
    <p:sldId id="269" r:id="rId26"/>
    <p:sldId id="271" r:id="rId27"/>
    <p:sldId id="321" r:id="rId28"/>
    <p:sldId id="419" r:id="rId29"/>
    <p:sldId id="270" r:id="rId30"/>
    <p:sldId id="273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97" r:id="rId39"/>
    <p:sldId id="418" r:id="rId40"/>
    <p:sldId id="299" r:id="rId41"/>
    <p:sldId id="283" r:id="rId42"/>
    <p:sldId id="307" r:id="rId43"/>
    <p:sldId id="282" r:id="rId44"/>
    <p:sldId id="286" r:id="rId45"/>
    <p:sldId id="308" r:id="rId46"/>
    <p:sldId id="287" r:id="rId47"/>
    <p:sldId id="288" r:id="rId48"/>
    <p:sldId id="416" r:id="rId49"/>
    <p:sldId id="289" r:id="rId50"/>
    <p:sldId id="290" r:id="rId51"/>
    <p:sldId id="291" r:id="rId52"/>
    <p:sldId id="292" r:id="rId53"/>
    <p:sldId id="293" r:id="rId54"/>
    <p:sldId id="294" r:id="rId55"/>
    <p:sldId id="296" r:id="rId56"/>
    <p:sldId id="304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450903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-150" normalizeH="0" baseline="0">
        <a:ln>
          <a:noFill/>
        </a:ln>
        <a:solidFill>
          <a:srgbClr val="40404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450903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-150" normalizeH="0" baseline="0">
        <a:ln>
          <a:noFill/>
        </a:ln>
        <a:solidFill>
          <a:srgbClr val="40404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450903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-150" normalizeH="0" baseline="0">
        <a:ln>
          <a:noFill/>
        </a:ln>
        <a:solidFill>
          <a:srgbClr val="40404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450903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-150" normalizeH="0" baseline="0">
        <a:ln>
          <a:noFill/>
        </a:ln>
        <a:solidFill>
          <a:srgbClr val="40404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450903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-150" normalizeH="0" baseline="0">
        <a:ln>
          <a:noFill/>
        </a:ln>
        <a:solidFill>
          <a:srgbClr val="40404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1450903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-150" normalizeH="0" baseline="0">
        <a:ln>
          <a:noFill/>
        </a:ln>
        <a:solidFill>
          <a:srgbClr val="40404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1450903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-150" normalizeH="0" baseline="0">
        <a:ln>
          <a:noFill/>
        </a:ln>
        <a:solidFill>
          <a:srgbClr val="40404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1450903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-150" normalizeH="0" baseline="0">
        <a:ln>
          <a:noFill/>
        </a:ln>
        <a:solidFill>
          <a:srgbClr val="40404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1450903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-150" normalizeH="0" baseline="0">
        <a:ln>
          <a:noFill/>
        </a:ln>
        <a:solidFill>
          <a:srgbClr val="40404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5D8CA"/>
          </a:solidFill>
        </a:fill>
      </a:tcStyle>
    </a:wholeTbl>
    <a:band2H>
      <a:tcTxStyle/>
      <a:tcStyle>
        <a:tcBdr/>
        <a:fill>
          <a:solidFill>
            <a:srgbClr val="FAEC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8CA"/>
          </a:solidFill>
        </a:fill>
      </a:tcStyle>
    </a:wholeTbl>
    <a:band2H>
      <a:tcTxStyle/>
      <a:tcStyle>
        <a:tcBdr/>
        <a:fill>
          <a:solidFill>
            <a:srgbClr val="FFF4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DFD9"/>
          </a:solidFill>
        </a:fill>
      </a:tcStyle>
    </a:wholeTbl>
    <a:band2H>
      <a:tcTxStyle/>
      <a:tcStyle>
        <a:tcBdr/>
        <a:fill>
          <a:solidFill>
            <a:srgbClr val="EEF0E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Pré-entrada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Plan1!$A$2:$A$6</c:f>
              <c:strCache>
                <c:ptCount val="5"/>
                <c:pt idx="0">
                  <c:v>Desentoxicação</c:v>
                </c:pt>
                <c:pt idx="1">
                  <c:v>Encarceramento</c:v>
                </c:pt>
                <c:pt idx="2">
                  <c:v>Leitos de Emergência</c:v>
                </c:pt>
                <c:pt idx="3">
                  <c:v>Paciente Externo</c:v>
                </c:pt>
                <c:pt idx="4">
                  <c:v>Internados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10200</c:v>
                </c:pt>
                <c:pt idx="1">
                  <c:v>1850</c:v>
                </c:pt>
                <c:pt idx="2">
                  <c:v>7000</c:v>
                </c:pt>
                <c:pt idx="3">
                  <c:v>1850</c:v>
                </c:pt>
                <c:pt idx="4">
                  <c:v>10250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CD-42F8-B36B-63E8E6BD1E65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Pós-Entrada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Plan1!$A$2:$A$6</c:f>
              <c:strCache>
                <c:ptCount val="5"/>
                <c:pt idx="0">
                  <c:v>Desentoxicação</c:v>
                </c:pt>
                <c:pt idx="1">
                  <c:v>Encarceramento</c:v>
                </c:pt>
                <c:pt idx="2">
                  <c:v>Leitos de Emergência</c:v>
                </c:pt>
                <c:pt idx="3">
                  <c:v>Paciente Externo</c:v>
                </c:pt>
                <c:pt idx="4">
                  <c:v>Internados</c:v>
                </c:pt>
              </c:strCache>
            </c:strRef>
          </c:cat>
          <c:val>
            <c:numRef>
              <c:f>Plan1!$C$2:$C$6</c:f>
              <c:numCache>
                <c:formatCode>General</c:formatCode>
                <c:ptCount val="5"/>
                <c:pt idx="0">
                  <c:v>1800</c:v>
                </c:pt>
                <c:pt idx="1">
                  <c:v>300</c:v>
                </c:pt>
                <c:pt idx="2">
                  <c:v>3600</c:v>
                </c:pt>
                <c:pt idx="3">
                  <c:v>2300</c:v>
                </c:pt>
                <c:pt idx="4">
                  <c:v>3700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CD-42F8-B36B-63E8E6BD1E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5919616"/>
        <c:axId val="105921152"/>
      </c:barChart>
      <c:catAx>
        <c:axId val="105919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5921152"/>
        <c:crosses val="autoZero"/>
        <c:auto val="1"/>
        <c:lblAlgn val="ctr"/>
        <c:lblOffset val="100"/>
        <c:noMultiLvlLbl val="0"/>
      </c:catAx>
      <c:valAx>
        <c:axId val="105921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5919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8"/>
          <c:y val="6.18545E-2"/>
          <c:w val="0.56722799999999951"/>
          <c:h val="0.830137000000000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Serviços Assistenciais</c:v>
                </c:pt>
              </c:strCache>
            </c:strRef>
          </c:tx>
          <c:spPr>
            <a:solidFill>
              <a:schemeClr val="accent1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Moradores de Rua</c:v>
                </c:pt>
                <c:pt idx="1">
                  <c:v>Domicílio com suporte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500</c:v>
                </c:pt>
                <c:pt idx="1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1E-41D9-A798-5AF9C5E8B5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Prisão</c:v>
                </c:pt>
              </c:strCache>
            </c:strRef>
          </c:tx>
          <c:spPr>
            <a:solidFill>
              <a:schemeClr val="accent2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Moradores de Rua</c:v>
                </c:pt>
                <c:pt idx="1">
                  <c:v>Domicílio com suporte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400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1E-41D9-A798-5AF9C5E8B58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Hospitais Privados</c:v>
                </c:pt>
              </c:strCache>
            </c:strRef>
          </c:tx>
          <c:spPr>
            <a:solidFill>
              <a:schemeClr val="accent3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Moradores de Rua</c:v>
                </c:pt>
                <c:pt idx="1">
                  <c:v>Domicílio com suporte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500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1E-41D9-A798-5AF9C5E8B58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Hospitais Públicos</c:v>
                </c:pt>
              </c:strCache>
            </c:strRef>
          </c:tx>
          <c:spPr>
            <a:solidFill>
              <a:schemeClr val="accent4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Moradores de Rua</c:v>
                </c:pt>
                <c:pt idx="1">
                  <c:v>Domicílio com suporte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1200</c:v>
                </c:pt>
                <c:pt idx="1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31E-41D9-A798-5AF9C5E8B58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Paramédicos</c:v>
                </c:pt>
              </c:strCache>
            </c:strRef>
          </c:tx>
          <c:spPr>
            <a:solidFill>
              <a:schemeClr val="accent3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Moradores de Rua</c:v>
                </c:pt>
                <c:pt idx="1">
                  <c:v>Domicílio com suporte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300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1E-41D9-A798-5AF9C5E8B5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1928704"/>
        <c:axId val="161930240"/>
      </c:barChart>
      <c:catAx>
        <c:axId val="161928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miter lim="800000"/>
          </a:ln>
        </c:spPr>
        <c:txPr>
          <a:bodyPr rot="0"/>
          <a:lstStyle/>
          <a:p>
            <a:pPr>
              <a:defRPr sz="1620" b="0" i="0" u="none" strike="noStrike">
                <a:solidFill>
                  <a:srgbClr val="000000"/>
                </a:solidFill>
                <a:latin typeface="Calibri"/>
              </a:defRPr>
            </a:pPr>
            <a:endParaRPr lang="pt-BR"/>
          </a:p>
        </c:txPr>
        <c:crossAx val="161930240"/>
        <c:crosses val="autoZero"/>
        <c:auto val="1"/>
        <c:lblAlgn val="ctr"/>
        <c:lblOffset val="100"/>
        <c:noMultiLvlLbl val="1"/>
      </c:catAx>
      <c:valAx>
        <c:axId val="161930240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miter lim="800000"/>
            </a:ln>
          </c:spPr>
        </c:majorGridlines>
        <c:title>
          <c:tx>
            <c:rich>
              <a:bodyPr rot="-5400000"/>
              <a:lstStyle/>
              <a:p>
                <a:pPr>
                  <a:defRPr sz="1620" b="0" i="0" u="none" strike="noStrike">
                    <a:solidFill>
                      <a:srgbClr val="000000"/>
                    </a:solidFill>
                    <a:latin typeface="Calibri"/>
                  </a:defRPr>
                </a:pPr>
                <a:r>
                  <a:rPr lang="pt-BR" sz="1620" b="0" i="0" u="none" strike="noStrike">
                    <a:solidFill>
                      <a:srgbClr val="000000"/>
                    </a:solidFill>
                    <a:latin typeface="Calibri"/>
                  </a:rPr>
                  <a:t>Despesas em dólares</a:t>
                </a:r>
              </a:p>
            </c:rich>
          </c:tx>
          <c:overlay val="1"/>
        </c:title>
        <c:numFmt formatCode="0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miter lim="800000"/>
          </a:ln>
        </c:spPr>
        <c:txPr>
          <a:bodyPr rot="0"/>
          <a:lstStyle/>
          <a:p>
            <a:pPr>
              <a:defRPr sz="1620" b="0" i="0" u="none" strike="noStrike">
                <a:solidFill>
                  <a:srgbClr val="000000"/>
                </a:solidFill>
                <a:latin typeface="Calibri"/>
              </a:defRPr>
            </a:pPr>
            <a:endParaRPr lang="pt-BR"/>
          </a:p>
        </c:txPr>
        <c:crossAx val="161928704"/>
        <c:crosses val="autoZero"/>
        <c:crossBetween val="between"/>
        <c:majorUnit val="750"/>
        <c:minorUnit val="375"/>
      </c:val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688164"/>
          <c:y val="8.7352699999999991E-2"/>
          <c:w val="0.31183600000000028"/>
          <c:h val="0.2525220000000000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260" b="0" i="0" u="none" strike="noStrike">
              <a:solidFill>
                <a:srgbClr val="000000"/>
              </a:solidFill>
              <a:latin typeface="Calibri"/>
            </a:defRPr>
          </a:pPr>
          <a:endParaRPr lang="pt-BR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5" name="Shape 15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016539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t>Texto do Título</a:t>
            </a:r>
          </a:p>
        </p:txBody>
      </p:sp>
      <p:sp>
        <p:nvSpPr>
          <p:cNvPr id="12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3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icture Placeholder 8"/>
          <p:cNvSpPr>
            <a:spLocks noGrp="1"/>
          </p:cNvSpPr>
          <p:nvPr>
            <p:ph type="pic" sz="half" idx="13"/>
          </p:nvPr>
        </p:nvSpPr>
        <p:spPr>
          <a:xfrm>
            <a:off x="7366714" y="753413"/>
            <a:ext cx="4275787" cy="502276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356925" y="2021285"/>
            <a:ext cx="1993901" cy="23241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8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5137898" y="2021285"/>
            <a:ext cx="1993901" cy="23241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9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8918870" y="2021285"/>
            <a:ext cx="1993901" cy="23241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0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261255" y="3236685"/>
            <a:ext cx="2800048" cy="362131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0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196030" y="3236685"/>
            <a:ext cx="2800048" cy="362131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09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130806" y="3236685"/>
            <a:ext cx="2800048" cy="362131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0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9065582" y="3236685"/>
            <a:ext cx="2800048" cy="362131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icture Placeholder 8"/>
          <p:cNvSpPr>
            <a:spLocks noGrp="1"/>
          </p:cNvSpPr>
          <p:nvPr>
            <p:ph type="pic" sz="half" idx="13"/>
          </p:nvPr>
        </p:nvSpPr>
        <p:spPr>
          <a:xfrm>
            <a:off x="824246" y="-1"/>
            <a:ext cx="4275787" cy="502276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9" name="Picture Placeholder 8"/>
          <p:cNvSpPr>
            <a:spLocks noGrp="1"/>
          </p:cNvSpPr>
          <p:nvPr>
            <p:ph type="pic" sz="half" idx="14"/>
          </p:nvPr>
        </p:nvSpPr>
        <p:spPr>
          <a:xfrm>
            <a:off x="7916213" y="1835238"/>
            <a:ext cx="4275787" cy="502276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icture Placeholder 8"/>
          <p:cNvSpPr>
            <a:spLocks noGrp="1"/>
          </p:cNvSpPr>
          <p:nvPr>
            <p:ph type="pic" sz="half" idx="13"/>
          </p:nvPr>
        </p:nvSpPr>
        <p:spPr>
          <a:xfrm>
            <a:off x="-1" y="1835237"/>
            <a:ext cx="4275787" cy="502276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018984" y="663261"/>
            <a:ext cx="3395730" cy="409548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9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4"/>
          <p:cNvSpPr/>
          <p:nvPr/>
        </p:nvSpPr>
        <p:spPr>
          <a:xfrm>
            <a:off x="-1" y="-1"/>
            <a:ext cx="3409407" cy="6949442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137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734" y="944724"/>
            <a:ext cx="3909171" cy="5317260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739949" y="1365736"/>
            <a:ext cx="3059908" cy="410416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39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1216" y="2492896"/>
            <a:ext cx="4797348" cy="6525360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Picture Placeholder 4"/>
          <p:cNvSpPr>
            <a:spLocks noGrp="1"/>
          </p:cNvSpPr>
          <p:nvPr>
            <p:ph type="pic" sz="half" idx="13"/>
          </p:nvPr>
        </p:nvSpPr>
        <p:spPr>
          <a:xfrm>
            <a:off x="4218435" y="3032955"/>
            <a:ext cx="3755130" cy="5036639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8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8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8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8"/>
          <p:cNvSpPr>
            <a:spLocks noGrp="1"/>
          </p:cNvSpPr>
          <p:nvPr>
            <p:ph type="pic" sz="half" idx="13"/>
          </p:nvPr>
        </p:nvSpPr>
        <p:spPr>
          <a:xfrm>
            <a:off x="-1" y="-1"/>
            <a:ext cx="4275787" cy="502276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6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"/>
          <p:cNvSpPr/>
          <p:nvPr/>
        </p:nvSpPr>
        <p:spPr>
          <a:xfrm>
            <a:off x="7498080" y="3069770"/>
            <a:ext cx="4693921" cy="378823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4" name="Rectangle 3"/>
          <p:cNvSpPr/>
          <p:nvPr/>
        </p:nvSpPr>
        <p:spPr>
          <a:xfrm>
            <a:off x="-2" y="0"/>
            <a:ext cx="4739427" cy="685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5" name="Picture Placeholder 8"/>
          <p:cNvSpPr>
            <a:spLocks noGrp="1"/>
          </p:cNvSpPr>
          <p:nvPr>
            <p:ph type="pic" sz="half" idx="13"/>
          </p:nvPr>
        </p:nvSpPr>
        <p:spPr>
          <a:xfrm>
            <a:off x="3799268" y="618185"/>
            <a:ext cx="4275787" cy="502276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6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icture Placeholder 8"/>
          <p:cNvSpPr>
            <a:spLocks noGrp="1"/>
          </p:cNvSpPr>
          <p:nvPr>
            <p:ph type="pic" sz="half" idx="13"/>
          </p:nvPr>
        </p:nvSpPr>
        <p:spPr>
          <a:xfrm>
            <a:off x="0" y="0"/>
            <a:ext cx="12192000" cy="258865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4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8"/>
          <p:cNvSpPr>
            <a:spLocks noGrp="1"/>
          </p:cNvSpPr>
          <p:nvPr>
            <p:ph type="pic" sz="half" idx="13"/>
          </p:nvPr>
        </p:nvSpPr>
        <p:spPr>
          <a:xfrm>
            <a:off x="862883" y="1835238"/>
            <a:ext cx="4275787" cy="502276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2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210022" y="1536880"/>
            <a:ext cx="1393066" cy="163132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4"/>
          <p:cNvSpPr/>
          <p:nvPr/>
        </p:nvSpPr>
        <p:spPr>
          <a:xfrm>
            <a:off x="8860663" y="1"/>
            <a:ext cx="3331336" cy="6858001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71" name="Picture Placeholder 8"/>
          <p:cNvSpPr>
            <a:spLocks noGrp="1"/>
          </p:cNvSpPr>
          <p:nvPr>
            <p:ph type="pic" sz="half" idx="13"/>
          </p:nvPr>
        </p:nvSpPr>
        <p:spPr>
          <a:xfrm>
            <a:off x="7405351" y="869323"/>
            <a:ext cx="4275786" cy="502276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2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3160" y="2708856"/>
            <a:ext cx="1393067" cy="163132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21"/>
          <p:cNvSpPr/>
          <p:nvPr/>
        </p:nvSpPr>
        <p:spPr>
          <a:xfrm>
            <a:off x="-1" y="0"/>
            <a:ext cx="5303522" cy="685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81" name="Picture Placeholder 8"/>
          <p:cNvSpPr>
            <a:spLocks noGrp="1"/>
          </p:cNvSpPr>
          <p:nvPr>
            <p:ph type="pic" sz="half" idx="13"/>
          </p:nvPr>
        </p:nvSpPr>
        <p:spPr>
          <a:xfrm>
            <a:off x="592427" y="972354"/>
            <a:ext cx="4275787" cy="502276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82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Texto do Título</a:t>
            </a:r>
          </a:p>
        </p:txBody>
      </p:sp>
      <p:sp>
        <p:nvSpPr>
          <p:cNvPr id="3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 defTabSz="914400">
              <a:lnSpc>
                <a:spcPct val="100000"/>
              </a:lnSpc>
              <a:defRPr sz="1200" b="0" spc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tif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4.gi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480" y="285728"/>
            <a:ext cx="6072230" cy="60722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Box 8"/>
          <p:cNvSpPr txBox="1"/>
          <p:nvPr/>
        </p:nvSpPr>
        <p:spPr>
          <a:xfrm>
            <a:off x="3137635" y="180316"/>
            <a:ext cx="5916730" cy="800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500" spc="-145"/>
            </a:lvl1pPr>
          </a:lstStyle>
          <a:p>
            <a:r>
              <a:rPr lang="pt-BR" dirty="0"/>
              <a:t>MODELO ETAPISTA</a:t>
            </a:r>
            <a:endParaRPr dirty="0"/>
          </a:p>
        </p:txBody>
      </p:sp>
      <p:pic>
        <p:nvPicPr>
          <p:cNvPr id="191" name="Imagem 2" descr="Imagem 2"/>
          <p:cNvPicPr>
            <a:picLocks noChangeAspect="1"/>
          </p:cNvPicPr>
          <p:nvPr/>
        </p:nvPicPr>
        <p:blipFill>
          <a:blip r:embed="rId2"/>
          <a:srcRect l="19480" t="12986" r="20780" b="18181"/>
          <a:stretch>
            <a:fillRect/>
          </a:stretch>
        </p:blipFill>
        <p:spPr>
          <a:xfrm>
            <a:off x="5653286" y="5288748"/>
            <a:ext cx="885249" cy="979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04F1FB23-F609-4570-98C8-4228A2E4A7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1182685"/>
            <a:ext cx="5410068" cy="541006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820A52A3-A12B-42DE-8260-C62986EE5F6F}"/>
              </a:ext>
            </a:extLst>
          </p:cNvPr>
          <p:cNvSpPr/>
          <p:nvPr/>
        </p:nvSpPr>
        <p:spPr>
          <a:xfrm>
            <a:off x="2562899" y="5334058"/>
            <a:ext cx="6846196" cy="162333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70" tIns="64770" rIns="64770" bIns="64770" numCol="1" spcCol="1270" anchor="t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800" b="1" kern="1200" dirty="0">
                <a:solidFill>
                  <a:schemeClr val="bg1"/>
                </a:solidFill>
              </a:rPr>
              <a:t>Abordagem social na rua / Centro Pop</a:t>
            </a:r>
            <a:endParaRPr lang="pt-BR" sz="1700" kern="1200" dirty="0"/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700" kern="120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EFB4144-5905-4AE4-A607-E7DFCB0C7B67}"/>
              </a:ext>
            </a:extLst>
          </p:cNvPr>
          <p:cNvSpPr/>
          <p:nvPr/>
        </p:nvSpPr>
        <p:spPr>
          <a:xfrm>
            <a:off x="2553521" y="4653137"/>
            <a:ext cx="6846194" cy="69955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70" tIns="64770" rIns="64770" bIns="64770" numCol="1" spcCol="1270" anchor="t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800" b="1" kern="1200" dirty="0">
                <a:solidFill>
                  <a:schemeClr val="bg1"/>
                </a:solidFill>
              </a:rPr>
              <a:t>Acolhimento Institucional Provisório</a:t>
            </a:r>
            <a:r>
              <a:rPr lang="pt-BR" sz="1700" kern="1200" dirty="0"/>
              <a:t>.</a:t>
            </a:r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700" kern="1200" dirty="0"/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700" kern="1200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96C9BF4-DB56-434B-99A7-A893D0932480}"/>
              </a:ext>
            </a:extLst>
          </p:cNvPr>
          <p:cNvSpPr/>
          <p:nvPr/>
        </p:nvSpPr>
        <p:spPr>
          <a:xfrm>
            <a:off x="2354688" y="4025587"/>
            <a:ext cx="6846194" cy="69955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70" tIns="64770" rIns="64770" bIns="64770" numCol="1" spcCol="1270" anchor="t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800" b="1" dirty="0">
                <a:solidFill>
                  <a:schemeClr val="bg1"/>
                </a:solidFill>
              </a:rPr>
              <a:t>Condomínio / Repúblicas</a:t>
            </a:r>
            <a:r>
              <a:rPr lang="pt-BR" sz="1700" kern="1200" dirty="0"/>
              <a:t>.</a:t>
            </a:r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700" kern="1200" dirty="0"/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700" kern="1200" dirty="0"/>
          </a:p>
        </p:txBody>
      </p:sp>
    </p:spTree>
    <p:extLst>
      <p:ext uri="{BB962C8B-B14F-4D97-AF65-F5344CB8AC3E}">
        <p14:creationId xmlns:p14="http://schemas.microsoft.com/office/powerpoint/2010/main" val="77853587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Box 8"/>
          <p:cNvSpPr txBox="1"/>
          <p:nvPr/>
        </p:nvSpPr>
        <p:spPr>
          <a:xfrm>
            <a:off x="3137635" y="180316"/>
            <a:ext cx="5916730" cy="800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500" spc="-145"/>
            </a:lvl1pPr>
          </a:lstStyle>
          <a:p>
            <a:r>
              <a:rPr lang="pt-BR" dirty="0"/>
              <a:t>MODELO ETAPISTA</a:t>
            </a:r>
            <a:endParaRPr dirty="0"/>
          </a:p>
        </p:txBody>
      </p:sp>
      <p:pic>
        <p:nvPicPr>
          <p:cNvPr id="191" name="Imagem 2" descr="Imagem 2"/>
          <p:cNvPicPr>
            <a:picLocks noChangeAspect="1"/>
          </p:cNvPicPr>
          <p:nvPr/>
        </p:nvPicPr>
        <p:blipFill>
          <a:blip r:embed="rId2"/>
          <a:srcRect l="19480" t="12986" r="20780" b="18181"/>
          <a:stretch>
            <a:fillRect/>
          </a:stretch>
        </p:blipFill>
        <p:spPr>
          <a:xfrm>
            <a:off x="5653286" y="5288748"/>
            <a:ext cx="885249" cy="979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04F1FB23-F609-4570-98C8-4228A2E4A7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1182685"/>
            <a:ext cx="5410068" cy="541006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820A52A3-A12B-42DE-8260-C62986EE5F6F}"/>
              </a:ext>
            </a:extLst>
          </p:cNvPr>
          <p:cNvSpPr/>
          <p:nvPr/>
        </p:nvSpPr>
        <p:spPr>
          <a:xfrm>
            <a:off x="2562899" y="5334058"/>
            <a:ext cx="6846196" cy="162333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70" tIns="64770" rIns="64770" bIns="64770" numCol="1" spcCol="1270" anchor="t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800" b="1" kern="1200" dirty="0">
                <a:solidFill>
                  <a:schemeClr val="bg1"/>
                </a:solidFill>
              </a:rPr>
              <a:t>Abordagem social na rua / Centro Pop</a:t>
            </a:r>
            <a:endParaRPr lang="pt-BR" sz="1700" kern="1200" dirty="0"/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700" kern="120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EFB4144-5905-4AE4-A607-E7DFCB0C7B67}"/>
              </a:ext>
            </a:extLst>
          </p:cNvPr>
          <p:cNvSpPr/>
          <p:nvPr/>
        </p:nvSpPr>
        <p:spPr>
          <a:xfrm>
            <a:off x="2553521" y="4653137"/>
            <a:ext cx="6846194" cy="69955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70" tIns="64770" rIns="64770" bIns="64770" numCol="1" spcCol="1270" anchor="t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800" b="1" kern="1200" dirty="0">
                <a:solidFill>
                  <a:schemeClr val="bg1"/>
                </a:solidFill>
              </a:rPr>
              <a:t>Acolhimento Institucional Provisório</a:t>
            </a:r>
            <a:r>
              <a:rPr lang="pt-BR" sz="1700" kern="1200" dirty="0"/>
              <a:t>.</a:t>
            </a:r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700" kern="1200" dirty="0"/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700" kern="1200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96C9BF4-DB56-434B-99A7-A893D0932480}"/>
              </a:ext>
            </a:extLst>
          </p:cNvPr>
          <p:cNvSpPr/>
          <p:nvPr/>
        </p:nvSpPr>
        <p:spPr>
          <a:xfrm>
            <a:off x="2354688" y="4025587"/>
            <a:ext cx="6846194" cy="69955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70" tIns="64770" rIns="64770" bIns="64770" numCol="1" spcCol="1270" anchor="t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800" b="1" dirty="0">
                <a:solidFill>
                  <a:schemeClr val="bg1"/>
                </a:solidFill>
              </a:rPr>
              <a:t>Condomínio / Repúblicas</a:t>
            </a:r>
            <a:r>
              <a:rPr lang="pt-BR" sz="1700" kern="1200" dirty="0"/>
              <a:t>.</a:t>
            </a:r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700" kern="1200" dirty="0"/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700" kern="1200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1FBC89C-FD32-4EBD-82B3-B3EFC717E46A}"/>
              </a:ext>
            </a:extLst>
          </p:cNvPr>
          <p:cNvSpPr/>
          <p:nvPr/>
        </p:nvSpPr>
        <p:spPr>
          <a:xfrm>
            <a:off x="2418158" y="3538003"/>
            <a:ext cx="6846194" cy="6110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70" tIns="64770" rIns="64770" bIns="64770" numCol="1" spcCol="1270" anchor="t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800" b="1" dirty="0">
                <a:solidFill>
                  <a:schemeClr val="bg1"/>
                </a:solidFill>
              </a:rPr>
              <a:t>MORADIA PERMANENTE</a:t>
            </a:r>
            <a:r>
              <a:rPr lang="pt-BR" sz="1700" kern="1200" dirty="0"/>
              <a:t>.</a:t>
            </a:r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700" kern="1200" dirty="0"/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700" kern="1200" dirty="0"/>
          </a:p>
        </p:txBody>
      </p:sp>
    </p:spTree>
    <p:extLst>
      <p:ext uri="{BB962C8B-B14F-4D97-AF65-F5344CB8AC3E}">
        <p14:creationId xmlns:p14="http://schemas.microsoft.com/office/powerpoint/2010/main" val="225504873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Rounded Rectangle 21"/>
          <p:cNvSpPr/>
          <p:nvPr/>
        </p:nvSpPr>
        <p:spPr>
          <a:xfrm>
            <a:off x="1338538" y="2760508"/>
            <a:ext cx="9514924" cy="1561304"/>
          </a:xfrm>
          <a:prstGeom prst="roundRect">
            <a:avLst>
              <a:gd name="adj" fmla="val 16667"/>
            </a:avLst>
          </a:prstGeom>
          <a:solidFill>
            <a:srgbClr val="262626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87" name="Rectangle 5"/>
          <p:cNvSpPr txBox="1"/>
          <p:nvPr/>
        </p:nvSpPr>
        <p:spPr>
          <a:xfrm>
            <a:off x="1636732" y="3139859"/>
            <a:ext cx="1326258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 b="0" spc="-50">
                <a:solidFill>
                  <a:srgbClr val="FFFFFF"/>
                </a:solidFill>
              </a:defRPr>
            </a:lvl1pPr>
          </a:lstStyle>
          <a:p>
            <a:r>
              <a:t>ABORDAGEM SOCIAL </a:t>
            </a:r>
          </a:p>
        </p:txBody>
      </p:sp>
      <p:sp>
        <p:nvSpPr>
          <p:cNvPr id="188" name="Rectangle 8"/>
          <p:cNvSpPr txBox="1"/>
          <p:nvPr/>
        </p:nvSpPr>
        <p:spPr>
          <a:xfrm>
            <a:off x="6623999" y="3308158"/>
            <a:ext cx="1326258" cy="335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 b="0" spc="-50">
                <a:solidFill>
                  <a:srgbClr val="FFFFFF"/>
                </a:solidFill>
              </a:defRPr>
            </a:lvl1pPr>
          </a:lstStyle>
          <a:p>
            <a:r>
              <a:t>REPÚBLICA</a:t>
            </a:r>
          </a:p>
        </p:txBody>
      </p:sp>
      <p:sp>
        <p:nvSpPr>
          <p:cNvPr id="189" name="Rectangle 11"/>
          <p:cNvSpPr txBox="1"/>
          <p:nvPr/>
        </p:nvSpPr>
        <p:spPr>
          <a:xfrm>
            <a:off x="8990633" y="2673969"/>
            <a:ext cx="1580258" cy="6121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 b="0" spc="-50">
                <a:solidFill>
                  <a:srgbClr val="FFFFFF"/>
                </a:solidFill>
              </a:defRPr>
            </a:lvl1pPr>
          </a:lstStyle>
          <a:p>
            <a:endParaRPr lang="pt-BR" dirty="0"/>
          </a:p>
          <a:p>
            <a:r>
              <a:t>ALUGUEL SOCIAL </a:t>
            </a:r>
          </a:p>
        </p:txBody>
      </p:sp>
      <p:sp>
        <p:nvSpPr>
          <p:cNvPr id="190" name="TextBox 8"/>
          <p:cNvSpPr txBox="1"/>
          <p:nvPr/>
        </p:nvSpPr>
        <p:spPr>
          <a:xfrm>
            <a:off x="3137635" y="857232"/>
            <a:ext cx="5916730" cy="800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500" spc="-145"/>
            </a:lvl1pPr>
          </a:lstStyle>
          <a:p>
            <a:r>
              <a:rPr lang="pt-BR" dirty="0"/>
              <a:t>MODELO ETAPISTA</a:t>
            </a:r>
            <a:endParaRPr/>
          </a:p>
        </p:txBody>
      </p:sp>
      <p:pic>
        <p:nvPicPr>
          <p:cNvPr id="191" name="Imagem 2" descr="Imagem 2"/>
          <p:cNvPicPr>
            <a:picLocks noChangeAspect="1"/>
          </p:cNvPicPr>
          <p:nvPr/>
        </p:nvPicPr>
        <p:blipFill>
          <a:blip r:embed="rId2"/>
          <a:srcRect l="19480" t="12986" r="20780" b="18181"/>
          <a:stretch>
            <a:fillRect/>
          </a:stretch>
        </p:blipFill>
        <p:spPr>
          <a:xfrm>
            <a:off x="5653286" y="5288748"/>
            <a:ext cx="885249" cy="979239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Linha"/>
          <p:cNvSpPr/>
          <p:nvPr/>
        </p:nvSpPr>
        <p:spPr>
          <a:xfrm>
            <a:off x="5683777" y="2399844"/>
            <a:ext cx="651521" cy="22887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9833"/>
                </a:lnTo>
                <a:lnTo>
                  <a:pt x="76" y="21600"/>
                </a:lnTo>
              </a:path>
            </a:pathLst>
          </a:custGeom>
          <a:ln w="1778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 defTabSz="914400">
              <a:lnSpc>
                <a:spcPct val="100000"/>
              </a:lnSpc>
              <a:defRPr sz="1800" b="0" spc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93" name="Linha"/>
          <p:cNvSpPr/>
          <p:nvPr/>
        </p:nvSpPr>
        <p:spPr>
          <a:xfrm>
            <a:off x="3034307" y="2399844"/>
            <a:ext cx="651521" cy="22887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9833"/>
                </a:lnTo>
                <a:lnTo>
                  <a:pt x="76" y="21600"/>
                </a:lnTo>
              </a:path>
            </a:pathLst>
          </a:custGeom>
          <a:ln w="1778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 defTabSz="914400">
              <a:lnSpc>
                <a:spcPct val="100000"/>
              </a:lnSpc>
              <a:defRPr sz="1800" b="0" spc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94" name="Rectangle 5"/>
          <p:cNvSpPr txBox="1"/>
          <p:nvPr/>
        </p:nvSpPr>
        <p:spPr>
          <a:xfrm>
            <a:off x="4003366" y="3144825"/>
            <a:ext cx="1580258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 b="0" spc="-50">
                <a:solidFill>
                  <a:srgbClr val="FFFFFF"/>
                </a:solidFill>
              </a:defRPr>
            </a:lvl1pPr>
          </a:lstStyle>
          <a:p>
            <a:r>
              <a:t>CENTRO POP / ACOLHIMENTO</a:t>
            </a:r>
          </a:p>
        </p:txBody>
      </p:sp>
      <p:sp>
        <p:nvSpPr>
          <p:cNvPr id="195" name="Linha"/>
          <p:cNvSpPr/>
          <p:nvPr/>
        </p:nvSpPr>
        <p:spPr>
          <a:xfrm>
            <a:off x="7974211" y="2399844"/>
            <a:ext cx="651521" cy="22887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9833"/>
                </a:lnTo>
                <a:lnTo>
                  <a:pt x="76" y="21600"/>
                </a:lnTo>
              </a:path>
            </a:pathLst>
          </a:custGeom>
          <a:ln w="1778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 defTabSz="914400">
              <a:lnSpc>
                <a:spcPct val="100000"/>
              </a:lnSpc>
              <a:defRPr sz="1800" b="0" spc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96" name="MORADIA DEFINITIVA"/>
          <p:cNvSpPr txBox="1"/>
          <p:nvPr/>
        </p:nvSpPr>
        <p:spPr>
          <a:xfrm>
            <a:off x="8953520" y="3571876"/>
            <a:ext cx="1589967" cy="264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-50">
                <a:solidFill>
                  <a:schemeClr val="accent3">
                    <a:lumOff val="25000"/>
                  </a:schemeClr>
                </a:solidFill>
              </a:defRPr>
            </a:lvl1pPr>
          </a:lstStyle>
          <a:p>
            <a:r>
              <a:t>MORADIA DEFINITIVA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extBox 8"/>
          <p:cNvSpPr txBox="1"/>
          <p:nvPr/>
        </p:nvSpPr>
        <p:spPr>
          <a:xfrm>
            <a:off x="1595230" y="769784"/>
            <a:ext cx="9001540" cy="58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00000"/>
              </a:lnSpc>
              <a:defRPr sz="3500" spc="-145">
                <a:solidFill>
                  <a:srgbClr val="000000"/>
                </a:solidFill>
              </a:defRPr>
            </a:lvl1pPr>
          </a:lstStyle>
          <a:p>
            <a:r>
              <a:t>Quem é a população em situação de rua?</a:t>
            </a:r>
          </a:p>
        </p:txBody>
      </p:sp>
      <p:sp>
        <p:nvSpPr>
          <p:cNvPr id="280" name="Rectangle 5"/>
          <p:cNvSpPr txBox="1"/>
          <p:nvPr/>
        </p:nvSpPr>
        <p:spPr>
          <a:xfrm>
            <a:off x="1595230" y="1993179"/>
            <a:ext cx="9001540" cy="3293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lnSpc>
                <a:spcPct val="100000"/>
              </a:lnSpc>
              <a:defRPr sz="1600" b="0" spc="-66">
                <a:solidFill>
                  <a:srgbClr val="000000"/>
                </a:solidFill>
              </a:defRPr>
            </a:pPr>
            <a:r>
              <a:rPr sz="2400"/>
              <a:t>Considera-se população em situação de rua </a:t>
            </a:r>
            <a:r>
              <a:rPr sz="2400" b="1"/>
              <a:t>o grupo populacional heterogêneo que possui em comum a pobreza extrema</a:t>
            </a:r>
            <a:r>
              <a:rPr sz="2400"/>
              <a:t>, os </a:t>
            </a:r>
            <a:r>
              <a:rPr sz="2400" b="1"/>
              <a:t>vínculos familiares interrompidos ou fragilizados</a:t>
            </a:r>
            <a:r>
              <a:rPr sz="2400"/>
              <a:t> e </a:t>
            </a:r>
            <a:r>
              <a:rPr sz="2400" b="1"/>
              <a:t>a inexistência de moradia convencional regular</a:t>
            </a:r>
            <a:r>
              <a:rPr sz="2400"/>
              <a:t>, e que utiliza os logradouros públicos e as áreas degradadas como espaço de moradia e de sustento, de forma temporária ou permanente, bem como as unidades de acolhimento para pernoite temporário ou como moradia provisória.</a:t>
            </a:r>
          </a:p>
          <a:p>
            <a:pPr algn="ctr">
              <a:lnSpc>
                <a:spcPct val="100000"/>
              </a:lnSpc>
              <a:defRPr sz="1600" b="0" spc="-66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81" name="Rectangle 11"/>
          <p:cNvSpPr/>
          <p:nvPr/>
        </p:nvSpPr>
        <p:spPr>
          <a:xfrm>
            <a:off x="0" y="5759737"/>
            <a:ext cx="10596594" cy="5848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282" name="Imagem 2" descr="Imagem 2"/>
          <p:cNvPicPr>
            <a:picLocks noChangeAspect="1"/>
          </p:cNvPicPr>
          <p:nvPr/>
        </p:nvPicPr>
        <p:blipFill>
          <a:blip r:embed="rId2"/>
          <a:srcRect l="19480" t="12986" r="20780" b="18181"/>
          <a:stretch>
            <a:fillRect/>
          </a:stretch>
        </p:blipFill>
        <p:spPr>
          <a:xfrm>
            <a:off x="10847586" y="5378719"/>
            <a:ext cx="885249" cy="979239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DECRETO 7.053/2009"/>
          <p:cNvSpPr txBox="1"/>
          <p:nvPr/>
        </p:nvSpPr>
        <p:spPr>
          <a:xfrm>
            <a:off x="379948" y="5920059"/>
            <a:ext cx="1971621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320040" indent="-320040" defTabSz="914400">
              <a:lnSpc>
                <a:spcPct val="80000"/>
              </a:lnSpc>
              <a:spcBef>
                <a:spcPts val="700"/>
              </a:spcBef>
              <a:buClr>
                <a:srgbClr val="F3A447"/>
              </a:buClr>
              <a:buSzPct val="60000"/>
              <a:buChar char="◻"/>
              <a:defRPr sz="1200" b="0" spc="0">
                <a:solidFill>
                  <a:srgbClr val="000000"/>
                </a:solidFill>
              </a:defRPr>
            </a:lvl1pPr>
          </a:lstStyle>
          <a:p>
            <a:r>
              <a:t>DECRETO 7.053/2009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Rectangle 11"/>
          <p:cNvSpPr/>
          <p:nvPr/>
        </p:nvSpPr>
        <p:spPr>
          <a:xfrm>
            <a:off x="2605322" y="4270448"/>
            <a:ext cx="6981357" cy="5848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16" name="Rounded Rectangle 21"/>
          <p:cNvSpPr/>
          <p:nvPr/>
        </p:nvSpPr>
        <p:spPr>
          <a:xfrm>
            <a:off x="1338538" y="2002653"/>
            <a:ext cx="9514924" cy="2638125"/>
          </a:xfrm>
          <a:prstGeom prst="roundRect">
            <a:avLst>
              <a:gd name="adj" fmla="val 9864"/>
            </a:avLst>
          </a:prstGeom>
          <a:solidFill>
            <a:srgbClr val="262626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</p:txBody>
      </p:sp>
      <p:sp>
        <p:nvSpPr>
          <p:cNvPr id="217" name="TextBox 8"/>
          <p:cNvSpPr txBox="1"/>
          <p:nvPr/>
        </p:nvSpPr>
        <p:spPr>
          <a:xfrm>
            <a:off x="2985235" y="2881021"/>
            <a:ext cx="5916730" cy="938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00000"/>
              </a:lnSpc>
              <a:defRPr sz="5500" spc="-229">
                <a:solidFill>
                  <a:srgbClr val="FFFFFF"/>
                </a:solidFill>
              </a:defRPr>
            </a:lvl1pPr>
          </a:lstStyle>
          <a:p>
            <a:r>
              <a:rPr lang="pt-BR" dirty="0"/>
              <a:t>221.869</a:t>
            </a:r>
            <a:endParaRPr dirty="0"/>
          </a:p>
        </p:txBody>
      </p:sp>
      <p:pic>
        <p:nvPicPr>
          <p:cNvPr id="218" name="Imagem 2" descr="Imagem 2"/>
          <p:cNvPicPr>
            <a:picLocks noChangeAspect="1"/>
          </p:cNvPicPr>
          <p:nvPr/>
        </p:nvPicPr>
        <p:blipFill>
          <a:blip r:embed="rId2"/>
          <a:srcRect l="19480" t="12986" r="20780" b="18181"/>
          <a:stretch>
            <a:fillRect/>
          </a:stretch>
        </p:blipFill>
        <p:spPr>
          <a:xfrm>
            <a:off x="5653286" y="5288748"/>
            <a:ext cx="885249" cy="9792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angle 11"/>
          <p:cNvSpPr/>
          <p:nvPr/>
        </p:nvSpPr>
        <p:spPr>
          <a:xfrm>
            <a:off x="-1" y="5759737"/>
            <a:ext cx="10412179" cy="5848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245" name="Imagem 2" descr="Imagem 2"/>
          <p:cNvPicPr>
            <a:picLocks noChangeAspect="1"/>
          </p:cNvPicPr>
          <p:nvPr/>
        </p:nvPicPr>
        <p:blipFill>
          <a:blip r:embed="rId2"/>
          <a:srcRect l="19480" t="12986" r="20780" b="18181"/>
          <a:stretch>
            <a:fillRect/>
          </a:stretch>
        </p:blipFill>
        <p:spPr>
          <a:xfrm>
            <a:off x="10847586" y="5357826"/>
            <a:ext cx="885249" cy="979239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TextBox 3"/>
          <p:cNvSpPr txBox="1"/>
          <p:nvPr/>
        </p:nvSpPr>
        <p:spPr>
          <a:xfrm>
            <a:off x="1457726" y="2285992"/>
            <a:ext cx="2871184" cy="1427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600" spc="-275">
                <a:solidFill>
                  <a:srgbClr val="000000"/>
                </a:solidFill>
              </a:defRPr>
            </a:lvl1pPr>
          </a:lstStyle>
          <a:p>
            <a:r>
              <a:rPr lang="pt-BR" dirty="0"/>
              <a:t>15M</a:t>
            </a:r>
            <a:endParaRPr dirty="0"/>
          </a:p>
        </p:txBody>
      </p:sp>
      <p:sp>
        <p:nvSpPr>
          <p:cNvPr id="247" name="Rectangle 5"/>
          <p:cNvSpPr txBox="1"/>
          <p:nvPr/>
        </p:nvSpPr>
        <p:spPr>
          <a:xfrm>
            <a:off x="1831523" y="3623838"/>
            <a:ext cx="2123590" cy="6121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spc="-50">
                <a:solidFill>
                  <a:srgbClr val="000000"/>
                </a:solidFill>
              </a:defRPr>
            </a:lvl1pPr>
          </a:lstStyle>
          <a:p>
            <a:r>
              <a:rPr lang="pt-BR" dirty="0"/>
              <a:t>PESSOAS DESEMPREGADAS</a:t>
            </a:r>
            <a:endParaRPr/>
          </a:p>
        </p:txBody>
      </p:sp>
      <p:sp>
        <p:nvSpPr>
          <p:cNvPr id="248" name="TextBox 8"/>
          <p:cNvSpPr txBox="1"/>
          <p:nvPr/>
        </p:nvSpPr>
        <p:spPr>
          <a:xfrm>
            <a:off x="3893409" y="723561"/>
            <a:ext cx="4405182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r>
              <a:t>ALGUNS DADOS</a:t>
            </a:r>
          </a:p>
        </p:txBody>
      </p:sp>
      <p:sp>
        <p:nvSpPr>
          <p:cNvPr id="249" name="TextBox 3"/>
          <p:cNvSpPr txBox="1"/>
          <p:nvPr/>
        </p:nvSpPr>
        <p:spPr>
          <a:xfrm>
            <a:off x="4863484" y="2285992"/>
            <a:ext cx="2435068" cy="1427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600" spc="-275">
                <a:solidFill>
                  <a:srgbClr val="000000"/>
                </a:solidFill>
              </a:defRPr>
            </a:lvl1pPr>
          </a:lstStyle>
          <a:p>
            <a:r>
              <a:rPr lang="pt-BR" dirty="0"/>
              <a:t>52,5M</a:t>
            </a:r>
            <a:endParaRPr/>
          </a:p>
        </p:txBody>
      </p:sp>
      <p:sp>
        <p:nvSpPr>
          <p:cNvPr id="250" name="Rectangle 5"/>
          <p:cNvSpPr txBox="1"/>
          <p:nvPr/>
        </p:nvSpPr>
        <p:spPr>
          <a:xfrm>
            <a:off x="5019223" y="3649238"/>
            <a:ext cx="2123590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spc="-50">
                <a:solidFill>
                  <a:srgbClr val="000000"/>
                </a:solidFill>
              </a:defRPr>
            </a:lvl1pPr>
          </a:lstStyle>
          <a:p>
            <a:r>
              <a:rPr lang="pt-BR" dirty="0"/>
              <a:t>VIVEM NA LINHA DA POBREZA (MENOS DE  R$22,00)</a:t>
            </a:r>
            <a:endParaRPr dirty="0"/>
          </a:p>
        </p:txBody>
      </p:sp>
      <p:sp>
        <p:nvSpPr>
          <p:cNvPr id="251" name="LEVANTAMENTO NACIONAL DE ÁLCOOL E DROGAS (2012) E PESQUISA FIOCRUZ (2012)"/>
          <p:cNvSpPr txBox="1"/>
          <p:nvPr/>
        </p:nvSpPr>
        <p:spPr>
          <a:xfrm>
            <a:off x="379948" y="5920059"/>
            <a:ext cx="5246947" cy="240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320040" indent="-320040" defTabSz="914400">
              <a:lnSpc>
                <a:spcPct val="80000"/>
              </a:lnSpc>
              <a:spcBef>
                <a:spcPts val="700"/>
              </a:spcBef>
              <a:buClr>
                <a:srgbClr val="F3A447"/>
              </a:buClr>
              <a:buSzPct val="60000"/>
              <a:buChar char="◻"/>
              <a:defRPr sz="1200" b="0" spc="0">
                <a:solidFill>
                  <a:srgbClr val="000000"/>
                </a:solidFill>
              </a:defRPr>
            </a:lvl1pPr>
          </a:lstStyle>
          <a:p>
            <a:r>
              <a:rPr lang="pt-BR" dirty="0"/>
              <a:t>INSTITUTO BRASILEIRO DE GEOGRAFIA E ESTATÍSTICA (IBGE)</a:t>
            </a:r>
            <a:endParaRPr/>
          </a:p>
        </p:txBody>
      </p:sp>
      <p:sp>
        <p:nvSpPr>
          <p:cNvPr id="252" name="TextBox 3"/>
          <p:cNvSpPr txBox="1"/>
          <p:nvPr/>
        </p:nvSpPr>
        <p:spPr>
          <a:xfrm>
            <a:off x="7511873" y="2285992"/>
            <a:ext cx="2871184" cy="1427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600" spc="-275">
                <a:solidFill>
                  <a:srgbClr val="000000"/>
                </a:solidFill>
              </a:defRPr>
            </a:lvl1pPr>
          </a:lstStyle>
          <a:p>
            <a:r>
              <a:rPr lang="pt-BR" dirty="0"/>
              <a:t>13,5M</a:t>
            </a:r>
            <a:endParaRPr/>
          </a:p>
        </p:txBody>
      </p:sp>
      <p:sp>
        <p:nvSpPr>
          <p:cNvPr id="253" name="Rectangle 5"/>
          <p:cNvSpPr txBox="1"/>
          <p:nvPr/>
        </p:nvSpPr>
        <p:spPr>
          <a:xfrm>
            <a:off x="7885670" y="3649238"/>
            <a:ext cx="2123590" cy="889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spc="-50">
                <a:solidFill>
                  <a:srgbClr val="000000"/>
                </a:solidFill>
              </a:defRPr>
            </a:lvl1pPr>
          </a:lstStyle>
          <a:p>
            <a:r>
              <a:rPr lang="pt-BR" dirty="0"/>
              <a:t>VIVEM NA LINHA DA EXTREMA POBREZA (MENOS DE  R$7,70)</a:t>
            </a:r>
          </a:p>
        </p:txBody>
      </p:sp>
      <p:sp>
        <p:nvSpPr>
          <p:cNvPr id="254" name="TextBox 8"/>
          <p:cNvSpPr txBox="1"/>
          <p:nvPr/>
        </p:nvSpPr>
        <p:spPr>
          <a:xfrm>
            <a:off x="3137635" y="1219534"/>
            <a:ext cx="5916730" cy="679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900" b="0" spc="-120"/>
            </a:lvl1pPr>
          </a:lstStyle>
          <a:p>
            <a:r>
              <a:rPr lang="pt-BR" dirty="0"/>
              <a:t>DESEMPREGO</a:t>
            </a:r>
            <a:endParaRPr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Rectangle 11"/>
          <p:cNvSpPr/>
          <p:nvPr/>
        </p:nvSpPr>
        <p:spPr>
          <a:xfrm>
            <a:off x="0" y="5759737"/>
            <a:ext cx="10573182" cy="5848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233" name="Imagem 2" descr="Imagem 2"/>
          <p:cNvPicPr>
            <a:picLocks noChangeAspect="1"/>
          </p:cNvPicPr>
          <p:nvPr/>
        </p:nvPicPr>
        <p:blipFill>
          <a:blip r:embed="rId2"/>
          <a:srcRect l="19480" t="12986" r="20780" b="18181"/>
          <a:stretch>
            <a:fillRect/>
          </a:stretch>
        </p:blipFill>
        <p:spPr>
          <a:xfrm>
            <a:off x="10847586" y="5378719"/>
            <a:ext cx="885249" cy="979239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TextBox 3"/>
          <p:cNvSpPr txBox="1"/>
          <p:nvPr/>
        </p:nvSpPr>
        <p:spPr>
          <a:xfrm>
            <a:off x="1457726" y="2285992"/>
            <a:ext cx="2871184" cy="1029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600" spc="-275">
                <a:solidFill>
                  <a:srgbClr val="000000"/>
                </a:solidFill>
              </a:defRPr>
            </a:lvl1pPr>
          </a:lstStyle>
          <a:p>
            <a:r>
              <a:rPr dirty="0"/>
              <a:t>400M</a:t>
            </a:r>
          </a:p>
        </p:txBody>
      </p:sp>
      <p:sp>
        <p:nvSpPr>
          <p:cNvPr id="235" name="Rectangle 5"/>
          <p:cNvSpPr txBox="1"/>
          <p:nvPr/>
        </p:nvSpPr>
        <p:spPr>
          <a:xfrm>
            <a:off x="1831523" y="3623838"/>
            <a:ext cx="2123590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spc="-50">
                <a:solidFill>
                  <a:srgbClr val="000000"/>
                </a:solidFill>
              </a:defRPr>
            </a:lvl1pPr>
          </a:lstStyle>
          <a:p>
            <a:r>
              <a:t>DE PESSOAS NO MUNDO SOFREM DE TRANSTORNOS MENTAIS</a:t>
            </a:r>
          </a:p>
        </p:txBody>
      </p:sp>
      <p:sp>
        <p:nvSpPr>
          <p:cNvPr id="236" name="TextBox 8"/>
          <p:cNvSpPr txBox="1"/>
          <p:nvPr/>
        </p:nvSpPr>
        <p:spPr>
          <a:xfrm>
            <a:off x="3893409" y="723561"/>
            <a:ext cx="4405182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r>
              <a:t>ALGUNS DADOS</a:t>
            </a:r>
          </a:p>
        </p:txBody>
      </p:sp>
      <p:sp>
        <p:nvSpPr>
          <p:cNvPr id="237" name="TextBox 3"/>
          <p:cNvSpPr txBox="1"/>
          <p:nvPr/>
        </p:nvSpPr>
        <p:spPr>
          <a:xfrm>
            <a:off x="4863484" y="2256904"/>
            <a:ext cx="2435068" cy="1029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600" spc="-275">
                <a:solidFill>
                  <a:srgbClr val="000000"/>
                </a:solidFill>
              </a:defRPr>
            </a:lvl1pPr>
          </a:lstStyle>
          <a:p>
            <a:r>
              <a:t>23M</a:t>
            </a:r>
          </a:p>
        </p:txBody>
      </p:sp>
      <p:sp>
        <p:nvSpPr>
          <p:cNvPr id="238" name="Rectangle 5"/>
          <p:cNvSpPr txBox="1"/>
          <p:nvPr/>
        </p:nvSpPr>
        <p:spPr>
          <a:xfrm>
            <a:off x="5019223" y="3649238"/>
            <a:ext cx="2123590" cy="6121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spc="-50">
                <a:solidFill>
                  <a:srgbClr val="000000"/>
                </a:solidFill>
              </a:defRPr>
            </a:lvl1pPr>
          </a:lstStyle>
          <a:p>
            <a:r>
              <a:rPr dirty="0"/>
              <a:t>DE PESSOAS NO BRASIL SO</a:t>
            </a:r>
            <a:r>
              <a:rPr lang="pt-BR" dirty="0"/>
              <a:t>F</a:t>
            </a:r>
            <a:r>
              <a:rPr dirty="0"/>
              <a:t>REM DESSE PROBLEMA</a:t>
            </a:r>
          </a:p>
        </p:txBody>
      </p:sp>
      <p:sp>
        <p:nvSpPr>
          <p:cNvPr id="239" name="TextBox 3"/>
          <p:cNvSpPr txBox="1"/>
          <p:nvPr/>
        </p:nvSpPr>
        <p:spPr>
          <a:xfrm>
            <a:off x="7511873" y="2256904"/>
            <a:ext cx="2871185" cy="1029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600" spc="-275">
                <a:solidFill>
                  <a:srgbClr val="000000"/>
                </a:solidFill>
              </a:defRPr>
            </a:lvl1pPr>
          </a:lstStyle>
          <a:p>
            <a:r>
              <a:t>5M</a:t>
            </a:r>
          </a:p>
        </p:txBody>
      </p:sp>
      <p:sp>
        <p:nvSpPr>
          <p:cNvPr id="240" name="Rectangle 5"/>
          <p:cNvSpPr txBox="1"/>
          <p:nvPr/>
        </p:nvSpPr>
        <p:spPr>
          <a:xfrm>
            <a:off x="7885670" y="3649238"/>
            <a:ext cx="212359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spc="-50">
                <a:solidFill>
                  <a:srgbClr val="000000"/>
                </a:solidFill>
              </a:defRPr>
            </a:lvl1pPr>
          </a:lstStyle>
          <a:p>
            <a:r>
              <a:t>DE BRASILEIROS </a:t>
            </a:r>
            <a:r>
              <a:rPr lang="pt-BR" dirty="0"/>
              <a:t>D</a:t>
            </a:r>
            <a:r>
              <a:t>E  NÍVEIS MODERADOS </a:t>
            </a:r>
            <a:r>
              <a:rPr lang="pt-BR" dirty="0"/>
              <a:t>A</a:t>
            </a:r>
            <a:r>
              <a:t> GRAVES</a:t>
            </a:r>
          </a:p>
        </p:txBody>
      </p:sp>
      <p:sp>
        <p:nvSpPr>
          <p:cNvPr id="241" name="TextBox 8"/>
          <p:cNvSpPr txBox="1"/>
          <p:nvPr/>
        </p:nvSpPr>
        <p:spPr>
          <a:xfrm>
            <a:off x="3137635" y="1219534"/>
            <a:ext cx="5916730" cy="4984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900" b="0" spc="-120"/>
            </a:lvl1pPr>
          </a:lstStyle>
          <a:p>
            <a:r>
              <a:t>TRANSTORNOS MENTAIS</a:t>
            </a:r>
          </a:p>
        </p:txBody>
      </p:sp>
      <p:sp>
        <p:nvSpPr>
          <p:cNvPr id="242" name="Organização Mundial da Saúde (OMS)"/>
          <p:cNvSpPr txBox="1"/>
          <p:nvPr/>
        </p:nvSpPr>
        <p:spPr>
          <a:xfrm>
            <a:off x="379948" y="5920059"/>
            <a:ext cx="3656768" cy="240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320040" indent="-320040" defTabSz="914400">
              <a:lnSpc>
                <a:spcPct val="80000"/>
              </a:lnSpc>
              <a:spcBef>
                <a:spcPts val="700"/>
              </a:spcBef>
              <a:buClr>
                <a:srgbClr val="F3A447"/>
              </a:buClr>
              <a:buSzPct val="60000"/>
              <a:buChar char="◻"/>
              <a:defRPr sz="1200" b="0" spc="0">
                <a:solidFill>
                  <a:srgbClr val="000000"/>
                </a:solidFill>
              </a:defRPr>
            </a:lvl1pPr>
          </a:lstStyle>
          <a:p>
            <a:r>
              <a:rPr lang="pt-BR" dirty="0"/>
              <a:t>ORGANIZAÇÃO MUNDIAL DA SAÚDE (OMS) 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angle 11"/>
          <p:cNvSpPr/>
          <p:nvPr/>
        </p:nvSpPr>
        <p:spPr>
          <a:xfrm>
            <a:off x="-1" y="5759737"/>
            <a:ext cx="10412179" cy="5848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245" name="Imagem 2" descr="Imagem 2"/>
          <p:cNvPicPr>
            <a:picLocks noChangeAspect="1"/>
          </p:cNvPicPr>
          <p:nvPr/>
        </p:nvPicPr>
        <p:blipFill>
          <a:blip r:embed="rId2"/>
          <a:srcRect l="19480" t="12986" r="20780" b="18181"/>
          <a:stretch>
            <a:fillRect/>
          </a:stretch>
        </p:blipFill>
        <p:spPr>
          <a:xfrm>
            <a:off x="10847586" y="5357826"/>
            <a:ext cx="885249" cy="979239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TextBox 3"/>
          <p:cNvSpPr txBox="1"/>
          <p:nvPr/>
        </p:nvSpPr>
        <p:spPr>
          <a:xfrm>
            <a:off x="1457726" y="2285992"/>
            <a:ext cx="2871184" cy="1029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600" spc="-275">
                <a:solidFill>
                  <a:srgbClr val="000000"/>
                </a:solidFill>
              </a:defRPr>
            </a:lvl1pPr>
          </a:lstStyle>
          <a:p>
            <a:r>
              <a:t>800mil</a:t>
            </a:r>
          </a:p>
        </p:txBody>
      </p:sp>
      <p:sp>
        <p:nvSpPr>
          <p:cNvPr id="247" name="Rectangle 5"/>
          <p:cNvSpPr txBox="1"/>
          <p:nvPr/>
        </p:nvSpPr>
        <p:spPr>
          <a:xfrm>
            <a:off x="1831523" y="3623838"/>
            <a:ext cx="212359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spc="-50">
                <a:solidFill>
                  <a:srgbClr val="000000"/>
                </a:solidFill>
              </a:defRPr>
            </a:lvl1pPr>
          </a:lstStyle>
          <a:p>
            <a:r>
              <a:t>ADULTOS BRASILEIROS  USA</a:t>
            </a:r>
            <a:r>
              <a:rPr lang="pt-BR" dirty="0"/>
              <a:t>RA</a:t>
            </a:r>
            <a:r>
              <a:t>M CRACK (0,7%)</a:t>
            </a:r>
          </a:p>
        </p:txBody>
      </p:sp>
      <p:sp>
        <p:nvSpPr>
          <p:cNvPr id="248" name="TextBox 8"/>
          <p:cNvSpPr txBox="1"/>
          <p:nvPr/>
        </p:nvSpPr>
        <p:spPr>
          <a:xfrm>
            <a:off x="3893409" y="723561"/>
            <a:ext cx="4405182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r>
              <a:t>ALGUNS DADOS</a:t>
            </a:r>
          </a:p>
        </p:txBody>
      </p:sp>
      <p:sp>
        <p:nvSpPr>
          <p:cNvPr id="249" name="TextBox 3"/>
          <p:cNvSpPr txBox="1"/>
          <p:nvPr/>
        </p:nvSpPr>
        <p:spPr>
          <a:xfrm>
            <a:off x="4863484" y="2285992"/>
            <a:ext cx="2435068" cy="1029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600" spc="-275">
                <a:solidFill>
                  <a:srgbClr val="000000"/>
                </a:solidFill>
              </a:defRPr>
            </a:lvl1pPr>
          </a:lstStyle>
          <a:p>
            <a:r>
              <a:t>1,3%</a:t>
            </a:r>
          </a:p>
        </p:txBody>
      </p:sp>
      <p:sp>
        <p:nvSpPr>
          <p:cNvPr id="250" name="Rectangle 5"/>
          <p:cNvSpPr txBox="1"/>
          <p:nvPr/>
        </p:nvSpPr>
        <p:spPr>
          <a:xfrm>
            <a:off x="5019223" y="3649238"/>
            <a:ext cx="2123590" cy="52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spc="-50">
                <a:solidFill>
                  <a:srgbClr val="000000"/>
                </a:solidFill>
              </a:defRPr>
            </a:lvl1pPr>
          </a:lstStyle>
          <a:p>
            <a:r>
              <a:t>UTILIZARAM CRACK MAIS DE UMA VEZ</a:t>
            </a:r>
          </a:p>
        </p:txBody>
      </p:sp>
      <p:sp>
        <p:nvSpPr>
          <p:cNvPr id="251" name="LEVANTAMENTO NACIONAL DE ÁLCOOL E DROGAS (2012) E PESQUISA FIOCRUZ (2012)"/>
          <p:cNvSpPr txBox="1"/>
          <p:nvPr/>
        </p:nvSpPr>
        <p:spPr>
          <a:xfrm>
            <a:off x="379948" y="5920059"/>
            <a:ext cx="685772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320040" indent="-320040" defTabSz="914400">
              <a:lnSpc>
                <a:spcPct val="80000"/>
              </a:lnSpc>
              <a:spcBef>
                <a:spcPts val="700"/>
              </a:spcBef>
              <a:buClr>
                <a:srgbClr val="F3A447"/>
              </a:buClr>
              <a:buSzPct val="60000"/>
              <a:buChar char="◻"/>
              <a:defRPr sz="1200" b="0" spc="0">
                <a:solidFill>
                  <a:srgbClr val="000000"/>
                </a:solidFill>
              </a:defRPr>
            </a:lvl1pPr>
          </a:lstStyle>
          <a:p>
            <a:r>
              <a:t>LEVANTAMENTO NACIONAL DE ÁLCOOL E DROGAS (2012) E PESQUISA FIOCRUZ (2012)</a:t>
            </a:r>
          </a:p>
        </p:txBody>
      </p:sp>
      <p:sp>
        <p:nvSpPr>
          <p:cNvPr id="252" name="TextBox 3"/>
          <p:cNvSpPr txBox="1"/>
          <p:nvPr/>
        </p:nvSpPr>
        <p:spPr>
          <a:xfrm>
            <a:off x="7511873" y="2285992"/>
            <a:ext cx="2871184" cy="1029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600" spc="-275">
                <a:solidFill>
                  <a:srgbClr val="000000"/>
                </a:solidFill>
              </a:defRPr>
            </a:lvl1pPr>
          </a:lstStyle>
          <a:p>
            <a:r>
              <a:t>47,2%</a:t>
            </a:r>
          </a:p>
        </p:txBody>
      </p:sp>
      <p:sp>
        <p:nvSpPr>
          <p:cNvPr id="253" name="Rectangle 5"/>
          <p:cNvSpPr txBox="1"/>
          <p:nvPr/>
        </p:nvSpPr>
        <p:spPr>
          <a:xfrm>
            <a:off x="7885670" y="3649238"/>
            <a:ext cx="2123590" cy="792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spc="-50">
                <a:solidFill>
                  <a:srgbClr val="000000"/>
                </a:solidFill>
              </a:defRPr>
            </a:lvl1pPr>
          </a:lstStyle>
          <a:p>
            <a:r>
              <a:t>DOS USUÁRIOS ESTAVAM EM SITUAÇÃO DE RUA NAS CAPITAIS</a:t>
            </a:r>
          </a:p>
        </p:txBody>
      </p:sp>
      <p:sp>
        <p:nvSpPr>
          <p:cNvPr id="254" name="TextBox 8"/>
          <p:cNvSpPr txBox="1"/>
          <p:nvPr/>
        </p:nvSpPr>
        <p:spPr>
          <a:xfrm>
            <a:off x="3137635" y="1219534"/>
            <a:ext cx="5916730" cy="4984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900" b="0" spc="-120"/>
            </a:lvl1pPr>
          </a:lstStyle>
          <a:p>
            <a:r>
              <a:t>USO E DEPENDÊNCIA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ectangle 11"/>
          <p:cNvSpPr/>
          <p:nvPr/>
        </p:nvSpPr>
        <p:spPr>
          <a:xfrm>
            <a:off x="504064" y="4366557"/>
            <a:ext cx="10449586" cy="805103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DDDDDD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57" name="Rectangle 11"/>
          <p:cNvSpPr/>
          <p:nvPr/>
        </p:nvSpPr>
        <p:spPr>
          <a:xfrm>
            <a:off x="504064" y="3177699"/>
            <a:ext cx="10449586" cy="805103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DDDDDD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58" name="Rectangle 11"/>
          <p:cNvSpPr/>
          <p:nvPr/>
        </p:nvSpPr>
        <p:spPr>
          <a:xfrm>
            <a:off x="504064" y="1988841"/>
            <a:ext cx="10449586" cy="805103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DDDDDD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59" name="Text Box 10"/>
          <p:cNvSpPr txBox="1"/>
          <p:nvPr/>
        </p:nvSpPr>
        <p:spPr>
          <a:xfrm>
            <a:off x="734864" y="2225159"/>
            <a:ext cx="8791691" cy="353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0480" tIns="30480" rIns="30480" bIns="30480">
            <a:spAutoFit/>
          </a:bodyPr>
          <a:lstStyle>
            <a:lvl1pPr>
              <a:lnSpc>
                <a:spcPct val="100000"/>
              </a:lnSpc>
              <a:defRPr sz="1900" b="0" spc="-79"/>
            </a:lvl1pPr>
          </a:lstStyle>
          <a:p>
            <a:r>
              <a:t> As pessoas são incapazes/incompetentes: precisam de habilidades para viver</a:t>
            </a:r>
          </a:p>
        </p:txBody>
      </p:sp>
      <p:sp>
        <p:nvSpPr>
          <p:cNvPr id="260" name="TextBox 8"/>
          <p:cNvSpPr txBox="1"/>
          <p:nvPr/>
        </p:nvSpPr>
        <p:spPr>
          <a:xfrm>
            <a:off x="620565" y="863261"/>
            <a:ext cx="4405182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t>OPINIÕES </a:t>
            </a:r>
          </a:p>
        </p:txBody>
      </p:sp>
      <p:pic>
        <p:nvPicPr>
          <p:cNvPr id="261" name="Imagem 2" descr="Imagem 2"/>
          <p:cNvPicPr>
            <a:picLocks noChangeAspect="1"/>
          </p:cNvPicPr>
          <p:nvPr/>
        </p:nvPicPr>
        <p:blipFill>
          <a:blip r:embed="rId2"/>
          <a:srcRect l="19481" t="12986" r="20780" b="18181"/>
          <a:stretch>
            <a:fillRect/>
          </a:stretch>
        </p:blipFill>
        <p:spPr>
          <a:xfrm>
            <a:off x="11278927" y="169320"/>
            <a:ext cx="636169" cy="703713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Text Box 10"/>
          <p:cNvSpPr txBox="1"/>
          <p:nvPr/>
        </p:nvSpPr>
        <p:spPr>
          <a:xfrm>
            <a:off x="734864" y="3414017"/>
            <a:ext cx="6758649" cy="353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0480" tIns="30480" rIns="30480" bIns="30480">
            <a:spAutoFit/>
          </a:bodyPr>
          <a:lstStyle>
            <a:lvl1pPr>
              <a:lnSpc>
                <a:spcPct val="100000"/>
              </a:lnSpc>
              <a:defRPr sz="1900" b="0" spc="-79"/>
            </a:lvl1pPr>
          </a:lstStyle>
          <a:p>
            <a:r>
              <a:t> As pessoas são doentes: precisam ser diagnosticadas </a:t>
            </a:r>
          </a:p>
        </p:txBody>
      </p:sp>
      <p:sp>
        <p:nvSpPr>
          <p:cNvPr id="263" name="Text Box 10"/>
          <p:cNvSpPr txBox="1"/>
          <p:nvPr/>
        </p:nvSpPr>
        <p:spPr>
          <a:xfrm>
            <a:off x="734864" y="4602875"/>
            <a:ext cx="7742354" cy="353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0480" tIns="30480" rIns="30480" bIns="30480">
            <a:spAutoFit/>
          </a:bodyPr>
          <a:lstStyle>
            <a:lvl1pPr>
              <a:lnSpc>
                <a:spcPct val="100000"/>
              </a:lnSpc>
              <a:defRPr sz="1900" b="0" spc="-79"/>
            </a:lvl1pPr>
          </a:lstStyle>
          <a:p>
            <a:r>
              <a:t>As pessoas são pecadoras: precisam se arrepender e encontrar a Deus </a:t>
            </a:r>
          </a:p>
        </p:txBody>
      </p:sp>
      <p:sp>
        <p:nvSpPr>
          <p:cNvPr id="264" name="Rectangle 11"/>
          <p:cNvSpPr/>
          <p:nvPr/>
        </p:nvSpPr>
        <p:spPr>
          <a:xfrm>
            <a:off x="504064" y="5555414"/>
            <a:ext cx="10449586" cy="805103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DDDDDD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65" name="Text Box 10"/>
          <p:cNvSpPr txBox="1"/>
          <p:nvPr/>
        </p:nvSpPr>
        <p:spPr>
          <a:xfrm>
            <a:off x="734864" y="5791733"/>
            <a:ext cx="7742354" cy="353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0480" tIns="30480" rIns="30480" bIns="30480">
            <a:spAutoFit/>
          </a:bodyPr>
          <a:lstStyle>
            <a:lvl1pPr>
              <a:lnSpc>
                <a:spcPct val="100000"/>
              </a:lnSpc>
              <a:defRPr sz="1900" b="0" spc="-79"/>
            </a:lvl1pPr>
          </a:lstStyle>
          <a:p>
            <a:r>
              <a:t>As pessoas são viciadas: precisam se desintoxicar e ficarem sóbrias</a:t>
            </a:r>
          </a:p>
        </p:txBody>
      </p:sp>
      <p:sp>
        <p:nvSpPr>
          <p:cNvPr id="266" name="Rounded Rectangle 21"/>
          <p:cNvSpPr/>
          <p:nvPr/>
        </p:nvSpPr>
        <p:spPr>
          <a:xfrm>
            <a:off x="9249165" y="4602875"/>
            <a:ext cx="2554333" cy="1893150"/>
          </a:xfrm>
          <a:prstGeom prst="roundRect">
            <a:avLst>
              <a:gd name="adj" fmla="val 13745"/>
            </a:avLst>
          </a:prstGeom>
          <a:solidFill>
            <a:srgbClr val="262626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67" name="TextBox 8"/>
          <p:cNvSpPr txBox="1"/>
          <p:nvPr/>
        </p:nvSpPr>
        <p:spPr>
          <a:xfrm>
            <a:off x="9637645" y="4852136"/>
            <a:ext cx="1777373" cy="4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00000"/>
              </a:lnSpc>
              <a:defRPr sz="2100" spc="-87">
                <a:solidFill>
                  <a:srgbClr val="FFFFFF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ectangle 11"/>
          <p:cNvSpPr/>
          <p:nvPr/>
        </p:nvSpPr>
        <p:spPr>
          <a:xfrm>
            <a:off x="504064" y="4981351"/>
            <a:ext cx="10449586" cy="805103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DDDDDD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57" name="Rectangle 11"/>
          <p:cNvSpPr/>
          <p:nvPr/>
        </p:nvSpPr>
        <p:spPr>
          <a:xfrm>
            <a:off x="523836" y="3500438"/>
            <a:ext cx="10449586" cy="805103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DDDDDD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58" name="Rectangle 11"/>
          <p:cNvSpPr/>
          <p:nvPr/>
        </p:nvSpPr>
        <p:spPr>
          <a:xfrm>
            <a:off x="504064" y="1988841"/>
            <a:ext cx="10449586" cy="805103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DDDDDD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59" name="Text Box 10"/>
          <p:cNvSpPr txBox="1"/>
          <p:nvPr/>
        </p:nvSpPr>
        <p:spPr>
          <a:xfrm>
            <a:off x="666712" y="2071678"/>
            <a:ext cx="879169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0480" tIns="30480" rIns="30480" bIns="30480">
            <a:spAutoFit/>
          </a:bodyPr>
          <a:lstStyle>
            <a:lvl1pPr>
              <a:lnSpc>
                <a:spcPct val="100000"/>
              </a:lnSpc>
              <a:defRPr sz="1900" b="0" spc="-79"/>
            </a:lvl1pPr>
          </a:lstStyle>
          <a:p>
            <a:r>
              <a:rPr lang="pt-BR" dirty="0"/>
              <a:t>A maioria das pessoas com sérios problemas de saúde mental estão domiciliadas – mesmo sem tratamento especializado. </a:t>
            </a:r>
          </a:p>
        </p:txBody>
      </p:sp>
      <p:sp>
        <p:nvSpPr>
          <p:cNvPr id="260" name="TextBox 8"/>
          <p:cNvSpPr txBox="1"/>
          <p:nvPr/>
        </p:nvSpPr>
        <p:spPr>
          <a:xfrm>
            <a:off x="620565" y="863261"/>
            <a:ext cx="4405182" cy="820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lang="pt-BR" dirty="0"/>
              <a:t>EVIDÊNCIAS</a:t>
            </a:r>
            <a:r>
              <a:t> </a:t>
            </a:r>
          </a:p>
        </p:txBody>
      </p:sp>
      <p:pic>
        <p:nvPicPr>
          <p:cNvPr id="261" name="Imagem 2" descr="Imagem 2"/>
          <p:cNvPicPr>
            <a:picLocks noChangeAspect="1"/>
          </p:cNvPicPr>
          <p:nvPr/>
        </p:nvPicPr>
        <p:blipFill>
          <a:blip r:embed="rId2"/>
          <a:srcRect l="19481" t="12986" r="20780" b="18181"/>
          <a:stretch>
            <a:fillRect/>
          </a:stretch>
        </p:blipFill>
        <p:spPr>
          <a:xfrm>
            <a:off x="11278927" y="169320"/>
            <a:ext cx="636169" cy="703713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Text Box 10"/>
          <p:cNvSpPr txBox="1"/>
          <p:nvPr/>
        </p:nvSpPr>
        <p:spPr>
          <a:xfrm>
            <a:off x="738150" y="3643314"/>
            <a:ext cx="6758649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0480" tIns="30480" rIns="30480" bIns="30480">
            <a:spAutoFit/>
          </a:bodyPr>
          <a:lstStyle>
            <a:lvl1pPr>
              <a:lnSpc>
                <a:spcPct val="100000"/>
              </a:lnSpc>
              <a:defRPr sz="1900" b="0" spc="-79"/>
            </a:lvl1pPr>
          </a:lstStyle>
          <a:p>
            <a:r>
              <a:rPr lang="pt-BR" dirty="0"/>
              <a:t>A maioria das pessoas pobres e desempregadas estão domiciliadas;</a:t>
            </a:r>
          </a:p>
        </p:txBody>
      </p:sp>
      <p:sp>
        <p:nvSpPr>
          <p:cNvPr id="263" name="Text Box 10"/>
          <p:cNvSpPr txBox="1"/>
          <p:nvPr/>
        </p:nvSpPr>
        <p:spPr>
          <a:xfrm>
            <a:off x="666712" y="5072074"/>
            <a:ext cx="774235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0480" tIns="30480" rIns="30480" bIns="30480">
            <a:spAutoFit/>
          </a:bodyPr>
          <a:lstStyle>
            <a:lvl1pPr>
              <a:lnSpc>
                <a:spcPct val="100000"/>
              </a:lnSpc>
              <a:defRPr sz="1900" b="0" spc="-79"/>
            </a:lvl1pPr>
          </a:lstStyle>
          <a:p>
            <a:r>
              <a:rPr lang="pt-BR" dirty="0"/>
              <a:t>A maioria das pessoas que utilizam drogas estão domiciliadas – mesmo sem tratamento especializado. </a:t>
            </a:r>
          </a:p>
        </p:txBody>
      </p:sp>
      <p:sp>
        <p:nvSpPr>
          <p:cNvPr id="265" name="Text Box 10"/>
          <p:cNvSpPr txBox="1"/>
          <p:nvPr/>
        </p:nvSpPr>
        <p:spPr>
          <a:xfrm>
            <a:off x="734864" y="5791733"/>
            <a:ext cx="7742354" cy="353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0480" tIns="30480" rIns="30480" bIns="30480">
            <a:spAutoFit/>
          </a:bodyPr>
          <a:lstStyle>
            <a:lvl1pPr>
              <a:lnSpc>
                <a:spcPct val="100000"/>
              </a:lnSpc>
              <a:defRPr sz="1900" b="0" spc="-79"/>
            </a:lvl1pPr>
          </a:lstStyle>
          <a:p>
            <a:endParaRPr/>
          </a:p>
        </p:txBody>
      </p:sp>
      <p:sp>
        <p:nvSpPr>
          <p:cNvPr id="266" name="Rounded Rectangle 21"/>
          <p:cNvSpPr/>
          <p:nvPr/>
        </p:nvSpPr>
        <p:spPr>
          <a:xfrm>
            <a:off x="9249165" y="4602875"/>
            <a:ext cx="2554333" cy="1893150"/>
          </a:xfrm>
          <a:prstGeom prst="roundRect">
            <a:avLst>
              <a:gd name="adj" fmla="val 13745"/>
            </a:avLst>
          </a:prstGeom>
          <a:solidFill>
            <a:srgbClr val="262626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67" name="TextBox 8"/>
          <p:cNvSpPr txBox="1"/>
          <p:nvPr/>
        </p:nvSpPr>
        <p:spPr>
          <a:xfrm>
            <a:off x="9637645" y="4852136"/>
            <a:ext cx="1777373" cy="4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00000"/>
              </a:lnSpc>
              <a:defRPr sz="2100" spc="-87">
                <a:solidFill>
                  <a:srgbClr val="FFFFFF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Captura de Tela 2019-10-18 às 16.11.44.png" descr="Captura de Tela 2019-10-18 às 16.11.44.png"/>
          <p:cNvPicPr>
            <a:picLocks noChangeAspect="1"/>
          </p:cNvPicPr>
          <p:nvPr/>
        </p:nvPicPr>
        <p:blipFill>
          <a:blip r:embed="rId2">
            <a:alphaModFix amt="87944"/>
          </a:blip>
          <a:srcRect t="15965"/>
          <a:stretch>
            <a:fillRect/>
          </a:stretch>
        </p:blipFill>
        <p:spPr>
          <a:xfrm>
            <a:off x="-111477" y="-47139"/>
            <a:ext cx="12414954" cy="69522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agem 2" descr="Imagem 2"/>
          <p:cNvPicPr>
            <a:picLocks noChangeAspect="1"/>
          </p:cNvPicPr>
          <p:nvPr/>
        </p:nvPicPr>
        <p:blipFill>
          <a:blip r:embed="rId3"/>
          <a:srcRect l="19481" t="12987" r="20780" b="18181"/>
          <a:stretch>
            <a:fillRect/>
          </a:stretch>
        </p:blipFill>
        <p:spPr>
          <a:xfrm>
            <a:off x="4600376" y="2748560"/>
            <a:ext cx="2965787" cy="32806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Rectangle 11"/>
          <p:cNvSpPr/>
          <p:nvPr/>
        </p:nvSpPr>
        <p:spPr>
          <a:xfrm>
            <a:off x="2605322" y="4270448"/>
            <a:ext cx="6981357" cy="5848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11" name="Rounded Rectangle 21"/>
          <p:cNvSpPr/>
          <p:nvPr/>
        </p:nvSpPr>
        <p:spPr>
          <a:xfrm>
            <a:off x="1338538" y="2002653"/>
            <a:ext cx="9514924" cy="2638125"/>
          </a:xfrm>
          <a:prstGeom prst="roundRect">
            <a:avLst>
              <a:gd name="adj" fmla="val 9864"/>
            </a:avLst>
          </a:prstGeom>
          <a:solidFill>
            <a:srgbClr val="262626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12" name="TextBox 8"/>
          <p:cNvSpPr txBox="1"/>
          <p:nvPr/>
        </p:nvSpPr>
        <p:spPr>
          <a:xfrm>
            <a:off x="2985235" y="2521266"/>
            <a:ext cx="5916730" cy="1600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00000"/>
              </a:lnSpc>
              <a:defRPr sz="3500" spc="-145">
                <a:solidFill>
                  <a:srgbClr val="FFFFFF"/>
                </a:solidFill>
              </a:defRPr>
            </a:lvl1pPr>
          </a:lstStyle>
          <a:p>
            <a:r>
              <a:t>O que diferencia uma pessoa em situação de rua de uma pessoa domiciliada?</a:t>
            </a:r>
          </a:p>
        </p:txBody>
      </p:sp>
      <p:pic>
        <p:nvPicPr>
          <p:cNvPr id="213" name="Imagem 2" descr="Imagem 2"/>
          <p:cNvPicPr>
            <a:picLocks noChangeAspect="1"/>
          </p:cNvPicPr>
          <p:nvPr/>
        </p:nvPicPr>
        <p:blipFill>
          <a:blip r:embed="rId2"/>
          <a:srcRect l="19480" t="12986" r="20780" b="18181"/>
          <a:stretch>
            <a:fillRect/>
          </a:stretch>
        </p:blipFill>
        <p:spPr>
          <a:xfrm>
            <a:off x="5653286" y="5288748"/>
            <a:ext cx="885249" cy="9792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Rectangle 11"/>
          <p:cNvSpPr/>
          <p:nvPr/>
        </p:nvSpPr>
        <p:spPr>
          <a:xfrm>
            <a:off x="2605322" y="4270448"/>
            <a:ext cx="6981357" cy="5848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11" name="Rounded Rectangle 21"/>
          <p:cNvSpPr/>
          <p:nvPr/>
        </p:nvSpPr>
        <p:spPr>
          <a:xfrm>
            <a:off x="1338538" y="2002653"/>
            <a:ext cx="9514924" cy="2638125"/>
          </a:xfrm>
          <a:prstGeom prst="roundRect">
            <a:avLst>
              <a:gd name="adj" fmla="val 9864"/>
            </a:avLst>
          </a:prstGeom>
          <a:solidFill>
            <a:srgbClr val="262626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12" name="TextBox 8"/>
          <p:cNvSpPr txBox="1"/>
          <p:nvPr/>
        </p:nvSpPr>
        <p:spPr>
          <a:xfrm>
            <a:off x="1952596" y="2182363"/>
            <a:ext cx="8215370" cy="2246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lnSpc>
                <a:spcPct val="100000"/>
              </a:lnSpc>
              <a:defRPr sz="3500" spc="-145">
                <a:solidFill>
                  <a:srgbClr val="FFFFFF"/>
                </a:solidFill>
              </a:defRPr>
            </a:lvl1pPr>
          </a:lstStyle>
          <a:p>
            <a:r>
              <a:rPr lang="pt-BR" dirty="0"/>
              <a:t>As pessoas em situação de rua são aquelas que perderam as condições de realizarem a manutenção de suas vidas em um domicílio fixo. </a:t>
            </a:r>
          </a:p>
        </p:txBody>
      </p:sp>
      <p:pic>
        <p:nvPicPr>
          <p:cNvPr id="213" name="Imagem 2" descr="Imagem 2"/>
          <p:cNvPicPr>
            <a:picLocks noChangeAspect="1"/>
          </p:cNvPicPr>
          <p:nvPr/>
        </p:nvPicPr>
        <p:blipFill>
          <a:blip r:embed="rId2"/>
          <a:srcRect l="19480" t="12986" r="20780" b="18181"/>
          <a:stretch>
            <a:fillRect/>
          </a:stretch>
        </p:blipFill>
        <p:spPr>
          <a:xfrm>
            <a:off x="5653286" y="5288748"/>
            <a:ext cx="885249" cy="9792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Rounded Rectangle 21"/>
          <p:cNvSpPr/>
          <p:nvPr/>
        </p:nvSpPr>
        <p:spPr>
          <a:xfrm>
            <a:off x="1338538" y="2329112"/>
            <a:ext cx="9514924" cy="2199776"/>
          </a:xfrm>
          <a:prstGeom prst="roundRect">
            <a:avLst>
              <a:gd name="adj" fmla="val 11829"/>
            </a:avLst>
          </a:prstGeom>
          <a:solidFill>
            <a:srgbClr val="262626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70" name="TextBox 8"/>
          <p:cNvSpPr txBox="1"/>
          <p:nvPr/>
        </p:nvSpPr>
        <p:spPr>
          <a:xfrm>
            <a:off x="3137635" y="1378266"/>
            <a:ext cx="5916730" cy="58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00000"/>
              </a:lnSpc>
              <a:defRPr sz="3500" spc="-145">
                <a:solidFill>
                  <a:srgbClr val="000000"/>
                </a:solidFill>
              </a:defRPr>
            </a:lvl1pPr>
          </a:lstStyle>
          <a:p>
            <a:r>
              <a:t>O que é a situação de rua?</a:t>
            </a:r>
          </a:p>
        </p:txBody>
      </p:sp>
      <p:pic>
        <p:nvPicPr>
          <p:cNvPr id="271" name="Imagem 2" descr="Imagem 2"/>
          <p:cNvPicPr>
            <a:picLocks noChangeAspect="1"/>
          </p:cNvPicPr>
          <p:nvPr/>
        </p:nvPicPr>
        <p:blipFill>
          <a:blip r:embed="rId2"/>
          <a:srcRect l="19480" t="12986" r="20780" b="18181"/>
          <a:stretch>
            <a:fillRect/>
          </a:stretch>
        </p:blipFill>
        <p:spPr>
          <a:xfrm>
            <a:off x="5653286" y="5288748"/>
            <a:ext cx="885249" cy="979239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Rectangle 5"/>
          <p:cNvSpPr txBox="1"/>
          <p:nvPr/>
        </p:nvSpPr>
        <p:spPr>
          <a:xfrm>
            <a:off x="1751032" y="2901539"/>
            <a:ext cx="1942009" cy="840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100" spc="-87">
                <a:solidFill>
                  <a:srgbClr val="FFFFFF"/>
                </a:solidFill>
              </a:defRPr>
            </a:pPr>
            <a:r>
              <a:t>NÃO É </a:t>
            </a:r>
            <a:r>
              <a:rPr b="0"/>
              <a:t>FALHA DE CARÁTER </a:t>
            </a:r>
          </a:p>
        </p:txBody>
      </p:sp>
      <p:sp>
        <p:nvSpPr>
          <p:cNvPr id="273" name="Rectangle 5"/>
          <p:cNvSpPr txBox="1"/>
          <p:nvPr/>
        </p:nvSpPr>
        <p:spPr>
          <a:xfrm>
            <a:off x="4125932" y="2901539"/>
            <a:ext cx="1942009" cy="840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100" spc="-87">
                <a:solidFill>
                  <a:srgbClr val="FFFFFF"/>
                </a:solidFill>
              </a:defRPr>
            </a:pPr>
            <a:r>
              <a:t>NÃO É UM </a:t>
            </a:r>
            <a:r>
              <a:rPr b="0"/>
              <a:t>DIAGNÓSTICO</a:t>
            </a:r>
          </a:p>
        </p:txBody>
      </p:sp>
      <p:sp>
        <p:nvSpPr>
          <p:cNvPr id="274" name="Rectangle 5"/>
          <p:cNvSpPr txBox="1"/>
          <p:nvPr/>
        </p:nvSpPr>
        <p:spPr>
          <a:xfrm>
            <a:off x="6500832" y="2901539"/>
            <a:ext cx="1942009" cy="840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100" spc="-87">
                <a:solidFill>
                  <a:srgbClr val="FFFFFF"/>
                </a:solidFill>
              </a:defRPr>
            </a:pPr>
            <a:r>
              <a:t>NÃO É UM </a:t>
            </a:r>
            <a:r>
              <a:rPr b="0"/>
              <a:t>PECADO</a:t>
            </a:r>
          </a:p>
        </p:txBody>
      </p:sp>
      <p:sp>
        <p:nvSpPr>
          <p:cNvPr id="275" name="Rectangle 5"/>
          <p:cNvSpPr txBox="1"/>
          <p:nvPr/>
        </p:nvSpPr>
        <p:spPr>
          <a:xfrm>
            <a:off x="8520132" y="2901539"/>
            <a:ext cx="1942009" cy="840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100" spc="-87">
                <a:solidFill>
                  <a:srgbClr val="FFFFFF"/>
                </a:solidFill>
              </a:defRPr>
            </a:pPr>
            <a:r>
              <a:t>NÃO É UM </a:t>
            </a:r>
            <a:r>
              <a:rPr b="0"/>
              <a:t>VÍCIO</a:t>
            </a:r>
          </a:p>
        </p:txBody>
      </p:sp>
      <p:sp>
        <p:nvSpPr>
          <p:cNvPr id="276" name="Rectangle 11"/>
          <p:cNvSpPr/>
          <p:nvPr/>
        </p:nvSpPr>
        <p:spPr>
          <a:xfrm>
            <a:off x="2605322" y="4429132"/>
            <a:ext cx="6981357" cy="5848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77" name="Rectangle 5"/>
          <p:cNvSpPr txBox="1"/>
          <p:nvPr/>
        </p:nvSpPr>
        <p:spPr>
          <a:xfrm>
            <a:off x="2909937" y="4319794"/>
            <a:ext cx="6016527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800" spc="-116">
                <a:solidFill>
                  <a:srgbClr val="000000"/>
                </a:solidFill>
              </a:defRPr>
            </a:lvl1pPr>
          </a:lstStyle>
          <a:p>
            <a:r>
              <a:t>É A FALTA DE UM ENDEREÇO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Rectangle 11"/>
          <p:cNvSpPr/>
          <p:nvPr/>
        </p:nvSpPr>
        <p:spPr>
          <a:xfrm>
            <a:off x="2605322" y="4270448"/>
            <a:ext cx="6981357" cy="5848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11" name="Rounded Rectangle 21"/>
          <p:cNvSpPr/>
          <p:nvPr/>
        </p:nvSpPr>
        <p:spPr>
          <a:xfrm>
            <a:off x="1338538" y="2002653"/>
            <a:ext cx="9514924" cy="2638125"/>
          </a:xfrm>
          <a:prstGeom prst="roundRect">
            <a:avLst>
              <a:gd name="adj" fmla="val 9864"/>
            </a:avLst>
          </a:prstGeom>
          <a:solidFill>
            <a:srgbClr val="262626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12" name="TextBox 8"/>
          <p:cNvSpPr txBox="1"/>
          <p:nvPr/>
        </p:nvSpPr>
        <p:spPr>
          <a:xfrm>
            <a:off x="1952596" y="2182363"/>
            <a:ext cx="8215370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lnSpc>
                <a:spcPct val="100000"/>
              </a:lnSpc>
              <a:defRPr sz="3500" spc="-145">
                <a:solidFill>
                  <a:srgbClr val="FFFFFF"/>
                </a:solidFill>
              </a:defRPr>
            </a:lvl1pPr>
          </a:lstStyle>
          <a:p>
            <a:r>
              <a:rPr lang="pt-BR" dirty="0"/>
              <a:t>Para que serve a rede de atendimento?</a:t>
            </a:r>
          </a:p>
        </p:txBody>
      </p:sp>
      <p:pic>
        <p:nvPicPr>
          <p:cNvPr id="213" name="Imagem 2" descr="Imagem 2"/>
          <p:cNvPicPr>
            <a:picLocks noChangeAspect="1"/>
          </p:cNvPicPr>
          <p:nvPr/>
        </p:nvPicPr>
        <p:blipFill>
          <a:blip r:embed="rId2"/>
          <a:srcRect l="19480" t="12986" r="20780" b="18181"/>
          <a:stretch>
            <a:fillRect/>
          </a:stretch>
        </p:blipFill>
        <p:spPr>
          <a:xfrm>
            <a:off x="5653286" y="5288748"/>
            <a:ext cx="885249" cy="9792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Rectangle 11"/>
          <p:cNvSpPr/>
          <p:nvPr/>
        </p:nvSpPr>
        <p:spPr>
          <a:xfrm>
            <a:off x="2605322" y="4270448"/>
            <a:ext cx="6981357" cy="5848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11" name="Rounded Rectangle 21"/>
          <p:cNvSpPr/>
          <p:nvPr/>
        </p:nvSpPr>
        <p:spPr>
          <a:xfrm>
            <a:off x="1338538" y="2002653"/>
            <a:ext cx="9514924" cy="2638125"/>
          </a:xfrm>
          <a:prstGeom prst="roundRect">
            <a:avLst>
              <a:gd name="adj" fmla="val 9864"/>
            </a:avLst>
          </a:prstGeom>
          <a:solidFill>
            <a:srgbClr val="262626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12" name="TextBox 8"/>
          <p:cNvSpPr txBox="1"/>
          <p:nvPr/>
        </p:nvSpPr>
        <p:spPr>
          <a:xfrm>
            <a:off x="1952596" y="2182363"/>
            <a:ext cx="8215370" cy="1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lnSpc>
                <a:spcPct val="100000"/>
              </a:lnSpc>
              <a:defRPr sz="3500" spc="-145">
                <a:solidFill>
                  <a:srgbClr val="FFFFFF"/>
                </a:solidFill>
              </a:defRPr>
            </a:lvl1pPr>
          </a:lstStyle>
          <a:p>
            <a:r>
              <a:rPr lang="pt-BR" dirty="0"/>
              <a:t>Para que serve a rede de atendimento?</a:t>
            </a:r>
          </a:p>
          <a:p>
            <a:endParaRPr lang="pt-BR" dirty="0"/>
          </a:p>
          <a:p>
            <a:r>
              <a:rPr lang="pt-BR" dirty="0"/>
              <a:t>Para superar a situação de rua!</a:t>
            </a:r>
          </a:p>
        </p:txBody>
      </p:sp>
      <p:pic>
        <p:nvPicPr>
          <p:cNvPr id="213" name="Imagem 2" descr="Imagem 2"/>
          <p:cNvPicPr>
            <a:picLocks noChangeAspect="1"/>
          </p:cNvPicPr>
          <p:nvPr/>
        </p:nvPicPr>
        <p:blipFill>
          <a:blip r:embed="rId2"/>
          <a:srcRect l="19480" t="12986" r="20780" b="18181"/>
          <a:stretch>
            <a:fillRect/>
          </a:stretch>
        </p:blipFill>
        <p:spPr>
          <a:xfrm>
            <a:off x="5653286" y="5288748"/>
            <a:ext cx="885249" cy="9792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TextBox 8"/>
          <p:cNvSpPr txBox="1"/>
          <p:nvPr/>
        </p:nvSpPr>
        <p:spPr>
          <a:xfrm>
            <a:off x="1595230" y="769784"/>
            <a:ext cx="9001540" cy="58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00000"/>
              </a:lnSpc>
              <a:defRPr sz="3500" spc="-145">
                <a:solidFill>
                  <a:srgbClr val="000000"/>
                </a:solidFill>
              </a:defRPr>
            </a:lvl1pPr>
          </a:lstStyle>
          <a:p>
            <a:r>
              <a:t>DIREITOS</a:t>
            </a:r>
          </a:p>
        </p:txBody>
      </p:sp>
      <p:sp>
        <p:nvSpPr>
          <p:cNvPr id="286" name="Rectangle 5"/>
          <p:cNvSpPr txBox="1"/>
          <p:nvPr/>
        </p:nvSpPr>
        <p:spPr>
          <a:xfrm>
            <a:off x="1306256" y="2195260"/>
            <a:ext cx="9579489" cy="2862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/>
            <a:r>
              <a:rPr lang="pt-BR" sz="2400" dirty="0"/>
              <a:t>Toda vez que esquecemos este fato estamos fazendo um desserviço às pessoas que atendemos. Se a gente não consegue encontrar um caminho de ajudar as pessoas a superar a vida nas ruas, </a:t>
            </a:r>
            <a:r>
              <a:rPr lang="pt-BR" sz="2400" dirty="0" err="1"/>
              <a:t>consequentemente</a:t>
            </a:r>
            <a:r>
              <a:rPr lang="pt-BR" sz="2400" dirty="0"/>
              <a:t> vamos perpetuar suas vida nas ruas, tentando lidar com questões que não resolvem o fato mesmo que a produz: a falta de um endereço. </a:t>
            </a:r>
          </a:p>
        </p:txBody>
      </p:sp>
      <p:sp>
        <p:nvSpPr>
          <p:cNvPr id="287" name="Rectangle 11"/>
          <p:cNvSpPr/>
          <p:nvPr/>
        </p:nvSpPr>
        <p:spPr>
          <a:xfrm>
            <a:off x="0" y="5759737"/>
            <a:ext cx="10573182" cy="5848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288" name="Imagem 2" descr="Imagem 2"/>
          <p:cNvPicPr>
            <a:picLocks noChangeAspect="1"/>
          </p:cNvPicPr>
          <p:nvPr/>
        </p:nvPicPr>
        <p:blipFill>
          <a:blip r:embed="rId2"/>
          <a:srcRect l="19480" t="12986" r="20780" b="18181"/>
          <a:stretch>
            <a:fillRect/>
          </a:stretch>
        </p:blipFill>
        <p:spPr>
          <a:xfrm>
            <a:off x="10847586" y="5378719"/>
            <a:ext cx="885249" cy="979239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CONSTITUIÇÃO FEDERAL BRASILEIRA"/>
          <p:cNvSpPr txBox="1"/>
          <p:nvPr/>
        </p:nvSpPr>
        <p:spPr>
          <a:xfrm>
            <a:off x="379948" y="5920059"/>
            <a:ext cx="325541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320040" indent="-320040" defTabSz="914400">
              <a:lnSpc>
                <a:spcPct val="80000"/>
              </a:lnSpc>
              <a:spcBef>
                <a:spcPts val="700"/>
              </a:spcBef>
              <a:buClr>
                <a:srgbClr val="F3A447"/>
              </a:buClr>
              <a:buSzPct val="60000"/>
              <a:buChar char="◻"/>
              <a:defRPr sz="1200" b="0" spc="0">
                <a:solidFill>
                  <a:srgbClr val="000000"/>
                </a:solidFill>
              </a:defRPr>
            </a:lvl1pPr>
          </a:lstStyle>
          <a:p>
            <a:r>
              <a:t>CONSTITUIÇÃO FEDERAL BRASILEIRA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ext Box 10"/>
          <p:cNvSpPr txBox="1"/>
          <p:nvPr/>
        </p:nvSpPr>
        <p:spPr>
          <a:xfrm>
            <a:off x="7046155" y="4558552"/>
            <a:ext cx="4303726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0480" tIns="30480" rIns="30480" bIns="30480">
            <a:spAutoFit/>
          </a:bodyPr>
          <a:lstStyle/>
          <a:p>
            <a:pPr>
              <a:lnSpc>
                <a:spcPct val="100000"/>
              </a:lnSpc>
              <a:defRPr sz="3400" spc="-141"/>
            </a:pPr>
            <a:r>
              <a:rPr lang="pt-BR" dirty="0">
                <a:solidFill>
                  <a:schemeClr val="accent4"/>
                </a:solidFill>
              </a:rPr>
              <a:t>Moradia </a:t>
            </a:r>
            <a:r>
              <a:rPr dirty="0" err="1">
                <a:solidFill>
                  <a:schemeClr val="accent4"/>
                </a:solidFill>
              </a:rPr>
              <a:t>primeiro</a:t>
            </a:r>
            <a:r>
              <a:rPr dirty="0"/>
              <a:t>, </a:t>
            </a:r>
          </a:p>
          <a:p>
            <a:pPr>
              <a:lnSpc>
                <a:spcPct val="100000"/>
              </a:lnSpc>
              <a:defRPr sz="3400" spc="-141"/>
            </a:pPr>
            <a:r>
              <a:rPr dirty="0"/>
              <a:t>o resto v</a:t>
            </a:r>
            <a:r>
              <a:rPr lang="pt-BR" dirty="0"/>
              <a:t>ê</a:t>
            </a:r>
            <a:r>
              <a:rPr dirty="0"/>
              <a:t>m </a:t>
            </a:r>
            <a:r>
              <a:rPr lang="pt-BR" dirty="0"/>
              <a:t>depois</a:t>
            </a:r>
            <a:r>
              <a:rPr dirty="0"/>
              <a:t>!</a:t>
            </a:r>
          </a:p>
        </p:txBody>
      </p:sp>
      <p:sp>
        <p:nvSpPr>
          <p:cNvPr id="298" name="TextBox 5"/>
          <p:cNvSpPr txBox="1"/>
          <p:nvPr/>
        </p:nvSpPr>
        <p:spPr>
          <a:xfrm>
            <a:off x="7046155" y="2622876"/>
            <a:ext cx="4405183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t>Housing First</a:t>
            </a:r>
          </a:p>
        </p:txBody>
      </p:sp>
      <p:sp>
        <p:nvSpPr>
          <p:cNvPr id="299" name="Rectangle 19"/>
          <p:cNvSpPr/>
          <p:nvPr/>
        </p:nvSpPr>
        <p:spPr>
          <a:xfrm>
            <a:off x="11848789" y="0"/>
            <a:ext cx="431047" cy="68580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300" name="Picture Placeholder 1" descr="Picture Placeholder 1"/>
          <p:cNvPicPr>
            <a:picLocks noGrp="1" noChangeAspect="1"/>
          </p:cNvPicPr>
          <p:nvPr>
            <p:ph type="pic" idx="13"/>
          </p:nvPr>
        </p:nvPicPr>
        <p:blipFill>
          <a:blip r:embed="rId2">
            <a:alphaModFix amt="89903"/>
          </a:blip>
          <a:srcRect l="7982" r="28643"/>
          <a:stretch>
            <a:fillRect/>
          </a:stretch>
        </p:blipFill>
        <p:spPr>
          <a:xfrm>
            <a:off x="-1" y="-1"/>
            <a:ext cx="6547342" cy="6857976"/>
          </a:xfrm>
          <a:prstGeom prst="rect">
            <a:avLst/>
          </a:prstGeom>
        </p:spPr>
      </p:pic>
      <p:sp>
        <p:nvSpPr>
          <p:cNvPr id="301" name="TextBox 5"/>
          <p:cNvSpPr txBox="1"/>
          <p:nvPr/>
        </p:nvSpPr>
        <p:spPr>
          <a:xfrm>
            <a:off x="7046156" y="2064076"/>
            <a:ext cx="4405182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Modelo</a:t>
            </a:r>
          </a:p>
        </p:txBody>
      </p:sp>
      <p:pic>
        <p:nvPicPr>
          <p:cNvPr id="302" name="Imagem 2" descr="Imagem 2"/>
          <p:cNvPicPr>
            <a:picLocks noChangeAspect="1"/>
          </p:cNvPicPr>
          <p:nvPr/>
        </p:nvPicPr>
        <p:blipFill>
          <a:blip r:embed="rId3"/>
          <a:srcRect l="19481" t="9786" r="19481" b="18181"/>
          <a:stretch>
            <a:fillRect/>
          </a:stretch>
        </p:blipFill>
        <p:spPr>
          <a:xfrm>
            <a:off x="1779712" y="3141180"/>
            <a:ext cx="2160501" cy="2447785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TextBox 5"/>
          <p:cNvSpPr txBox="1"/>
          <p:nvPr/>
        </p:nvSpPr>
        <p:spPr>
          <a:xfrm>
            <a:off x="7046155" y="3104869"/>
            <a:ext cx="4405183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t>Moradia Primeiro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Rectangle 23"/>
          <p:cNvSpPr/>
          <p:nvPr/>
        </p:nvSpPr>
        <p:spPr>
          <a:xfrm>
            <a:off x="1" y="2780054"/>
            <a:ext cx="11953916" cy="281220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06" name="TextBox 6"/>
          <p:cNvSpPr txBox="1"/>
          <p:nvPr/>
        </p:nvSpPr>
        <p:spPr>
          <a:xfrm>
            <a:off x="952464" y="2999947"/>
            <a:ext cx="9850505" cy="2246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28600" indent="-228600">
              <a:lnSpc>
                <a:spcPct val="100000"/>
              </a:lnSpc>
              <a:buClr>
                <a:schemeClr val="accent4"/>
              </a:buClr>
              <a:buSzPct val="100000"/>
              <a:buFontTx/>
              <a:buChar char="✦"/>
              <a:defRPr sz="2700" b="0" i="1" spc="-168">
                <a:solidFill>
                  <a:srgbClr val="000000"/>
                </a:solidFill>
              </a:defRPr>
            </a:pPr>
            <a:r>
              <a:rPr lang="pt-BR" sz="2800" dirty="0"/>
              <a:t>Do ponto de vista lógico, o modelo </a:t>
            </a:r>
            <a:r>
              <a:rPr lang="pt-BR" sz="2800" dirty="0" err="1"/>
              <a:t>etapista</a:t>
            </a:r>
            <a:r>
              <a:rPr lang="pt-BR" sz="2800" dirty="0"/>
              <a:t> faz muito sentido.</a:t>
            </a:r>
          </a:p>
          <a:p>
            <a:pPr marL="228600" indent="-228600">
              <a:lnSpc>
                <a:spcPct val="100000"/>
              </a:lnSpc>
              <a:buClr>
                <a:schemeClr val="accent4"/>
              </a:buClr>
              <a:buSzPct val="100000"/>
              <a:buFontTx/>
              <a:buChar char="✦"/>
              <a:defRPr sz="2700" b="0" i="1" spc="-168">
                <a:solidFill>
                  <a:srgbClr val="000000"/>
                </a:solidFill>
              </a:defRPr>
            </a:pPr>
            <a:r>
              <a:rPr lang="pt-BR" sz="2800" dirty="0"/>
              <a:t>O modelo </a:t>
            </a:r>
            <a:r>
              <a:rPr lang="pt-BR" sz="2800" dirty="0" err="1"/>
              <a:t>etapista</a:t>
            </a:r>
            <a:r>
              <a:rPr lang="pt-BR" sz="2800" dirty="0"/>
              <a:t> foi aplicado no mundo inteiro.</a:t>
            </a:r>
          </a:p>
          <a:p>
            <a:pPr marL="228600" indent="-228600">
              <a:lnSpc>
                <a:spcPct val="100000"/>
              </a:lnSpc>
              <a:buClr>
                <a:schemeClr val="accent4"/>
              </a:buClr>
              <a:buSzPct val="100000"/>
              <a:buFontTx/>
              <a:buChar char="✦"/>
              <a:defRPr sz="2700" b="0" i="1" spc="-168">
                <a:solidFill>
                  <a:srgbClr val="000000"/>
                </a:solidFill>
              </a:defRPr>
            </a:pPr>
            <a:r>
              <a:rPr lang="pt-BR" sz="2800" dirty="0"/>
              <a:t>O problema é que ele não tem se mostrado eficaz. </a:t>
            </a:r>
          </a:p>
          <a:p>
            <a:pPr marL="228600" indent="-228600">
              <a:lnSpc>
                <a:spcPct val="100000"/>
              </a:lnSpc>
              <a:buClr>
                <a:schemeClr val="accent4"/>
              </a:buClr>
              <a:buSzPct val="100000"/>
              <a:buFontTx/>
              <a:buChar char="✦"/>
              <a:defRPr sz="2700" b="0" i="1" spc="-168">
                <a:solidFill>
                  <a:srgbClr val="000000"/>
                </a:solidFill>
              </a:defRPr>
            </a:pPr>
            <a:r>
              <a:rPr lang="pt-BR" sz="2800" dirty="0"/>
              <a:t>O nascimento do modelo moradia primeiro é resultado do diagnóstico de uma situação anterior</a:t>
            </a:r>
          </a:p>
        </p:txBody>
      </p:sp>
      <p:sp>
        <p:nvSpPr>
          <p:cNvPr id="307" name="Rectangle 19"/>
          <p:cNvSpPr/>
          <p:nvPr/>
        </p:nvSpPr>
        <p:spPr>
          <a:xfrm>
            <a:off x="11848789" y="0"/>
            <a:ext cx="431047" cy="68580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308" name="Imagem 2" descr="Imagem 2"/>
          <p:cNvPicPr>
            <a:picLocks noChangeAspect="1"/>
          </p:cNvPicPr>
          <p:nvPr/>
        </p:nvPicPr>
        <p:blipFill>
          <a:blip r:embed="rId2"/>
          <a:srcRect l="19481" t="12986" r="20779" b="18181"/>
          <a:stretch>
            <a:fillRect/>
          </a:stretch>
        </p:blipFill>
        <p:spPr>
          <a:xfrm>
            <a:off x="9565087" y="743203"/>
            <a:ext cx="1496287" cy="1655152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TextBox 5"/>
          <p:cNvSpPr txBox="1"/>
          <p:nvPr/>
        </p:nvSpPr>
        <p:spPr>
          <a:xfrm>
            <a:off x="1058626" y="1487881"/>
            <a:ext cx="4405182" cy="820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pt-BR" dirty="0"/>
              <a:t>Antecedentes</a:t>
            </a:r>
            <a:endParaRPr/>
          </a:p>
        </p:txBody>
      </p:sp>
      <p:sp>
        <p:nvSpPr>
          <p:cNvPr id="310" name="TextBox 5"/>
          <p:cNvSpPr txBox="1"/>
          <p:nvPr/>
        </p:nvSpPr>
        <p:spPr>
          <a:xfrm>
            <a:off x="1058626" y="1896919"/>
            <a:ext cx="7609142" cy="820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t>Moradia Primeiro</a:t>
            </a:r>
            <a:r>
              <a:rPr lang="pt-BR" dirty="0"/>
              <a:t> / </a:t>
            </a:r>
            <a:r>
              <a:rPr lang="pt-BR" i="1" dirty="0" err="1"/>
              <a:t>Housing</a:t>
            </a:r>
            <a:r>
              <a:rPr lang="pt-BR" i="1" dirty="0"/>
              <a:t> </a:t>
            </a:r>
            <a:r>
              <a:rPr lang="pt-BR" i="1" dirty="0" err="1"/>
              <a:t>First</a:t>
            </a:r>
            <a:endParaRPr i="1"/>
          </a:p>
        </p:txBody>
      </p:sp>
    </p:spTree>
    <p:extLst>
      <p:ext uri="{BB962C8B-B14F-4D97-AF65-F5344CB8AC3E}">
        <p14:creationId xmlns:p14="http://schemas.microsoft.com/office/powerpoint/2010/main" val="751872687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Rectangle 23"/>
          <p:cNvSpPr/>
          <p:nvPr/>
        </p:nvSpPr>
        <p:spPr>
          <a:xfrm>
            <a:off x="1" y="2780054"/>
            <a:ext cx="11953916" cy="281220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06" name="TextBox 6"/>
          <p:cNvSpPr txBox="1"/>
          <p:nvPr/>
        </p:nvSpPr>
        <p:spPr>
          <a:xfrm>
            <a:off x="952464" y="2999947"/>
            <a:ext cx="9850505" cy="3000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28600" indent="-228600">
              <a:lnSpc>
                <a:spcPct val="100000"/>
              </a:lnSpc>
              <a:buClr>
                <a:schemeClr val="accent4"/>
              </a:buClr>
              <a:buSzPct val="100000"/>
              <a:buChar char="✦"/>
              <a:defRPr sz="2700" b="0" i="1" spc="-168">
                <a:solidFill>
                  <a:srgbClr val="000000"/>
                </a:solidFill>
              </a:defRPr>
            </a:pPr>
            <a:r>
              <a:rPr lang="pt-BR" dirty="0"/>
              <a:t>A </a:t>
            </a:r>
            <a:r>
              <a:rPr lang="pt-BR" dirty="0" err="1"/>
              <a:t>ideia</a:t>
            </a:r>
            <a:r>
              <a:rPr lang="pt-BR" dirty="0"/>
              <a:t> básica do </a:t>
            </a:r>
            <a:r>
              <a:rPr lang="pt-BR" dirty="0" err="1"/>
              <a:t>Housing</a:t>
            </a:r>
            <a:r>
              <a:rPr lang="pt-BR" dirty="0"/>
              <a:t> </a:t>
            </a:r>
            <a:r>
              <a:rPr lang="pt-BR" dirty="0" err="1"/>
              <a:t>First</a:t>
            </a:r>
            <a:r>
              <a:rPr lang="pt-BR" dirty="0"/>
              <a:t>  foi desenvolvida nos EUA no final da década de 1980, por </a:t>
            </a:r>
            <a:r>
              <a:rPr lang="pt-BR" dirty="0" err="1"/>
              <a:t>Tanya</a:t>
            </a:r>
            <a:r>
              <a:rPr lang="pt-BR" dirty="0"/>
              <a:t> </a:t>
            </a:r>
            <a:r>
              <a:rPr lang="pt-BR" dirty="0" err="1"/>
              <a:t>Tull</a:t>
            </a:r>
            <a:r>
              <a:rPr lang="pt-BR" dirty="0"/>
              <a:t> (</a:t>
            </a:r>
            <a:r>
              <a:rPr lang="pt-BR" dirty="0" err="1"/>
              <a:t>Beyond</a:t>
            </a:r>
            <a:r>
              <a:rPr lang="pt-BR" dirty="0"/>
              <a:t> </a:t>
            </a:r>
            <a:r>
              <a:rPr lang="pt-BR" dirty="0" err="1"/>
              <a:t>Shelter</a:t>
            </a:r>
            <a:r>
              <a:rPr lang="pt-BR" dirty="0"/>
              <a:t>/ Além do abrigo) em </a:t>
            </a:r>
            <a:r>
              <a:rPr lang="pt-BR" dirty="0" err="1"/>
              <a:t>Los</a:t>
            </a:r>
            <a:r>
              <a:rPr lang="pt-BR" dirty="0"/>
              <a:t> Angeles, CA.</a:t>
            </a:r>
          </a:p>
          <a:p>
            <a:pPr>
              <a:lnSpc>
                <a:spcPct val="100000"/>
              </a:lnSpc>
              <a:defRPr sz="2700" b="0" i="1" spc="-168">
                <a:solidFill>
                  <a:srgbClr val="000000"/>
                </a:solidFill>
              </a:defRPr>
            </a:pPr>
            <a:endParaRPr/>
          </a:p>
          <a:p>
            <a:pPr marL="228600" indent="-228600">
              <a:lnSpc>
                <a:spcPct val="100000"/>
              </a:lnSpc>
              <a:buClr>
                <a:schemeClr val="accent4"/>
              </a:buClr>
              <a:buSzPct val="100000"/>
              <a:buChar char="✦"/>
              <a:defRPr sz="2700" b="0" i="1" spc="-168">
                <a:solidFill>
                  <a:srgbClr val="000000"/>
                </a:solidFill>
              </a:defRPr>
            </a:pPr>
            <a:r>
              <a:rPr lang="pt-BR" dirty="0"/>
              <a:t>Posteriormente, no ano de 1992, o psicólogo Sam </a:t>
            </a:r>
            <a:r>
              <a:rPr lang="pt-BR" dirty="0" err="1"/>
              <a:t>Tsemberis</a:t>
            </a:r>
            <a:r>
              <a:rPr lang="pt-BR" dirty="0"/>
              <a:t>  (</a:t>
            </a:r>
            <a:r>
              <a:rPr lang="pt-BR" dirty="0" err="1"/>
              <a:t>Pathways</a:t>
            </a:r>
            <a:r>
              <a:rPr lang="pt-BR" dirty="0"/>
              <a:t> to </a:t>
            </a:r>
            <a:r>
              <a:rPr lang="pt-BR" dirty="0" err="1"/>
              <a:t>Housing</a:t>
            </a:r>
            <a:r>
              <a:rPr lang="pt-BR" dirty="0"/>
              <a:t>) sistematiza um modelo, com método e filosofia específica. </a:t>
            </a:r>
            <a:endParaRPr/>
          </a:p>
        </p:txBody>
      </p:sp>
      <p:sp>
        <p:nvSpPr>
          <p:cNvPr id="307" name="Rectangle 19"/>
          <p:cNvSpPr/>
          <p:nvPr/>
        </p:nvSpPr>
        <p:spPr>
          <a:xfrm>
            <a:off x="11848789" y="0"/>
            <a:ext cx="431047" cy="68580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308" name="Imagem 2" descr="Imagem 2"/>
          <p:cNvPicPr>
            <a:picLocks noChangeAspect="1"/>
          </p:cNvPicPr>
          <p:nvPr/>
        </p:nvPicPr>
        <p:blipFill>
          <a:blip r:embed="rId2"/>
          <a:srcRect l="19481" t="12986" r="20779" b="18181"/>
          <a:stretch>
            <a:fillRect/>
          </a:stretch>
        </p:blipFill>
        <p:spPr>
          <a:xfrm>
            <a:off x="9565087" y="743203"/>
            <a:ext cx="1496287" cy="1655152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TextBox 5"/>
          <p:cNvSpPr txBox="1"/>
          <p:nvPr/>
        </p:nvSpPr>
        <p:spPr>
          <a:xfrm>
            <a:off x="1058626" y="1487881"/>
            <a:ext cx="4405182" cy="820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pt-BR" dirty="0"/>
              <a:t>Antecedentes</a:t>
            </a:r>
            <a:endParaRPr/>
          </a:p>
        </p:txBody>
      </p:sp>
      <p:sp>
        <p:nvSpPr>
          <p:cNvPr id="310" name="TextBox 5"/>
          <p:cNvSpPr txBox="1"/>
          <p:nvPr/>
        </p:nvSpPr>
        <p:spPr>
          <a:xfrm>
            <a:off x="1058626" y="1896919"/>
            <a:ext cx="7609142" cy="820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t>Moradia Primeiro</a:t>
            </a:r>
            <a:r>
              <a:rPr lang="pt-BR" dirty="0"/>
              <a:t> / </a:t>
            </a:r>
            <a:r>
              <a:rPr lang="pt-BR" i="1" dirty="0" err="1"/>
              <a:t>Housing</a:t>
            </a:r>
            <a:r>
              <a:rPr lang="pt-BR" i="1" dirty="0"/>
              <a:t> </a:t>
            </a:r>
            <a:r>
              <a:rPr lang="pt-BR" i="1" dirty="0" err="1"/>
              <a:t>First</a:t>
            </a:r>
            <a:endParaRPr i="1"/>
          </a:p>
        </p:txBody>
      </p:sp>
    </p:spTree>
    <p:extLst>
      <p:ext uri="{BB962C8B-B14F-4D97-AF65-F5344CB8AC3E}">
        <p14:creationId xmlns:p14="http://schemas.microsoft.com/office/powerpoint/2010/main" val="2104930375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Rounded Rectangle 21"/>
          <p:cNvSpPr/>
          <p:nvPr/>
        </p:nvSpPr>
        <p:spPr>
          <a:xfrm>
            <a:off x="4464015" y="5486819"/>
            <a:ext cx="1815164" cy="1061328"/>
          </a:xfrm>
          <a:prstGeom prst="roundRect">
            <a:avLst>
              <a:gd name="adj" fmla="val 16667"/>
            </a:avLst>
          </a:prstGeom>
          <a:solidFill>
            <a:srgbClr val="262626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92" name="Rectangle 11"/>
          <p:cNvSpPr/>
          <p:nvPr/>
        </p:nvSpPr>
        <p:spPr>
          <a:xfrm>
            <a:off x="10551281" y="1269660"/>
            <a:ext cx="1640719" cy="426934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293" name="Imagem 2" descr="Imagem 2"/>
          <p:cNvPicPr>
            <a:picLocks noChangeAspect="1"/>
          </p:cNvPicPr>
          <p:nvPr/>
        </p:nvPicPr>
        <p:blipFill>
          <a:blip r:embed="rId2"/>
          <a:srcRect l="19481" t="12986" r="20780" b="18181"/>
          <a:stretch>
            <a:fillRect/>
          </a:stretch>
        </p:blipFill>
        <p:spPr>
          <a:xfrm>
            <a:off x="11278927" y="169320"/>
            <a:ext cx="636169" cy="7037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Captura de Tela 2019-10-18 às 17.59.06.png" descr="Captura de Tela 2019-10-18 às 17.59.06.png"/>
          <p:cNvPicPr>
            <a:picLocks noChangeAspect="1"/>
          </p:cNvPicPr>
          <p:nvPr/>
        </p:nvPicPr>
        <p:blipFill>
          <a:blip r:embed="rId3"/>
          <a:srcRect l="7908" r="5114"/>
          <a:stretch>
            <a:fillRect/>
          </a:stretch>
        </p:blipFill>
        <p:spPr>
          <a:xfrm>
            <a:off x="5288620" y="791368"/>
            <a:ext cx="5777372" cy="5275360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TextBox 8"/>
          <p:cNvSpPr txBox="1"/>
          <p:nvPr/>
        </p:nvSpPr>
        <p:spPr>
          <a:xfrm>
            <a:off x="1463475" y="2345501"/>
            <a:ext cx="3444844" cy="2166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00000"/>
              </a:lnSpc>
              <a:defRPr sz="4800" spc="-200">
                <a:solidFill>
                  <a:srgbClr val="000000"/>
                </a:solidFill>
              </a:defRPr>
            </a:pPr>
            <a:r>
              <a:rPr>
                <a:solidFill>
                  <a:schemeClr val="accent4"/>
                </a:solidFill>
              </a:rPr>
              <a:t>Moradia</a:t>
            </a:r>
            <a:r>
              <a:t> é um </a:t>
            </a:r>
            <a:r>
              <a:rPr>
                <a:solidFill>
                  <a:schemeClr val="accent4"/>
                </a:solidFill>
              </a:rPr>
              <a:t>direito humano</a:t>
            </a:r>
            <a:r>
              <a:t>!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Rectangle 23"/>
          <p:cNvSpPr/>
          <p:nvPr/>
        </p:nvSpPr>
        <p:spPr>
          <a:xfrm>
            <a:off x="1" y="2780054"/>
            <a:ext cx="11953916" cy="281220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06" name="TextBox 6"/>
          <p:cNvSpPr txBox="1"/>
          <p:nvPr/>
        </p:nvSpPr>
        <p:spPr>
          <a:xfrm>
            <a:off x="767408" y="2780054"/>
            <a:ext cx="9850505" cy="5201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28600" indent="-228600">
              <a:lnSpc>
                <a:spcPct val="100000"/>
              </a:lnSpc>
              <a:buClr>
                <a:schemeClr val="accent4"/>
              </a:buClr>
              <a:buSzPct val="100000"/>
              <a:buFontTx/>
              <a:buChar char="✦"/>
              <a:defRPr sz="2700" b="0" i="1" spc="-168">
                <a:solidFill>
                  <a:srgbClr val="000000"/>
                </a:solidFill>
              </a:defRPr>
            </a:pPr>
            <a:r>
              <a:rPr lang="pt-BR" sz="2800" dirty="0"/>
              <a:t>Os espaços de acolhimento institucionais são herdeiros dos espaços de recolhimento, galpões, depósitos de pessoas. E que são a principal alternativa de atendimento para a população em situação de rua. </a:t>
            </a:r>
          </a:p>
          <a:p>
            <a:pPr marL="228600" indent="-228600">
              <a:lnSpc>
                <a:spcPct val="100000"/>
              </a:lnSpc>
              <a:buClr>
                <a:schemeClr val="accent4"/>
              </a:buClr>
              <a:buSzPct val="100000"/>
              <a:buFontTx/>
              <a:buChar char="✦"/>
              <a:defRPr sz="2700" b="0" i="1" spc="-168">
                <a:solidFill>
                  <a:srgbClr val="000000"/>
                </a:solidFill>
              </a:defRPr>
            </a:pPr>
            <a:endParaRPr lang="pt-BR" sz="2800" dirty="0"/>
          </a:p>
          <a:p>
            <a:pPr marL="228600" indent="-228600">
              <a:lnSpc>
                <a:spcPct val="100000"/>
              </a:lnSpc>
              <a:buClr>
                <a:schemeClr val="accent4"/>
              </a:buClr>
              <a:buSzPct val="100000"/>
              <a:buFontTx/>
              <a:buChar char="✦"/>
              <a:defRPr sz="2700" b="0" i="1" spc="-168">
                <a:solidFill>
                  <a:srgbClr val="000000"/>
                </a:solidFill>
              </a:defRPr>
            </a:pPr>
            <a:r>
              <a:rPr lang="pt-BR" sz="2800" dirty="0"/>
              <a:t>Os acolhimentos institucionais constituíram-se como instituições totais, policiais, superlotadas e tutelares. Um dos principais espaços de violação dos Direitos Humanos.</a:t>
            </a:r>
          </a:p>
          <a:p>
            <a:pPr marL="228600" indent="-228600">
              <a:lnSpc>
                <a:spcPct val="100000"/>
              </a:lnSpc>
              <a:buClr>
                <a:schemeClr val="accent4"/>
              </a:buClr>
              <a:buSzPct val="100000"/>
              <a:buFontTx/>
              <a:buChar char="✦"/>
              <a:defRPr sz="2700" b="0" i="1" spc="-168">
                <a:solidFill>
                  <a:srgbClr val="000000"/>
                </a:solidFill>
              </a:defRPr>
            </a:pPr>
            <a:endParaRPr lang="pt-BR" dirty="0"/>
          </a:p>
          <a:p>
            <a:pPr marL="228600" indent="-228600">
              <a:lnSpc>
                <a:spcPct val="100000"/>
              </a:lnSpc>
              <a:buClr>
                <a:schemeClr val="accent4"/>
              </a:buClr>
              <a:buSzPct val="100000"/>
              <a:buFontTx/>
              <a:buChar char="✦"/>
              <a:defRPr sz="2700" b="0" i="1" spc="-168">
                <a:solidFill>
                  <a:srgbClr val="000000"/>
                </a:solidFill>
              </a:defRPr>
            </a:pPr>
            <a:endParaRPr lang="pt-BR" dirty="0"/>
          </a:p>
          <a:p>
            <a:pPr marL="228600" indent="-228600">
              <a:lnSpc>
                <a:spcPct val="100000"/>
              </a:lnSpc>
              <a:buClr>
                <a:schemeClr val="accent4"/>
              </a:buClr>
              <a:buSzPct val="100000"/>
              <a:buFontTx/>
              <a:buChar char="✦"/>
              <a:defRPr sz="2700" b="0" i="1" spc="-168">
                <a:solidFill>
                  <a:srgbClr val="000000"/>
                </a:solidFill>
              </a:defRPr>
            </a:pPr>
            <a:endParaRPr lang="pt-BR" dirty="0"/>
          </a:p>
          <a:p>
            <a:pPr marL="228600" indent="-228600">
              <a:lnSpc>
                <a:spcPct val="100000"/>
              </a:lnSpc>
              <a:buClr>
                <a:schemeClr val="accent4"/>
              </a:buClr>
              <a:buSzPct val="100000"/>
              <a:buChar char="✦"/>
              <a:defRPr sz="2700" b="0" i="1" spc="-168">
                <a:solidFill>
                  <a:srgbClr val="000000"/>
                </a:solidFill>
              </a:defRPr>
            </a:pPr>
            <a:endParaRPr dirty="0"/>
          </a:p>
        </p:txBody>
      </p:sp>
      <p:sp>
        <p:nvSpPr>
          <p:cNvPr id="307" name="Rectangle 19"/>
          <p:cNvSpPr/>
          <p:nvPr/>
        </p:nvSpPr>
        <p:spPr>
          <a:xfrm>
            <a:off x="11848789" y="0"/>
            <a:ext cx="431047" cy="68580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308" name="Imagem 2" descr="Imagem 2"/>
          <p:cNvPicPr>
            <a:picLocks noChangeAspect="1"/>
          </p:cNvPicPr>
          <p:nvPr/>
        </p:nvPicPr>
        <p:blipFill>
          <a:blip r:embed="rId2"/>
          <a:srcRect l="19481" t="12986" r="20779" b="18181"/>
          <a:stretch>
            <a:fillRect/>
          </a:stretch>
        </p:blipFill>
        <p:spPr>
          <a:xfrm>
            <a:off x="9565087" y="743203"/>
            <a:ext cx="1496287" cy="1655152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TextBox 5"/>
          <p:cNvSpPr txBox="1"/>
          <p:nvPr/>
        </p:nvSpPr>
        <p:spPr>
          <a:xfrm>
            <a:off x="1058626" y="1487881"/>
            <a:ext cx="7125606" cy="820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pt-BR" dirty="0"/>
              <a:t>Qual modelo utilizamos hoje?</a:t>
            </a:r>
            <a:endParaRPr dirty="0"/>
          </a:p>
        </p:txBody>
      </p:sp>
      <p:sp>
        <p:nvSpPr>
          <p:cNvPr id="310" name="TextBox 5"/>
          <p:cNvSpPr txBox="1"/>
          <p:nvPr/>
        </p:nvSpPr>
        <p:spPr>
          <a:xfrm>
            <a:off x="1058626" y="1896919"/>
            <a:ext cx="7609142" cy="820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pt-BR" dirty="0"/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Rectangle 23"/>
          <p:cNvSpPr/>
          <p:nvPr/>
        </p:nvSpPr>
        <p:spPr>
          <a:xfrm>
            <a:off x="0" y="2782977"/>
            <a:ext cx="11882478" cy="3288953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13" name="Rectangle 19"/>
          <p:cNvSpPr/>
          <p:nvPr/>
        </p:nvSpPr>
        <p:spPr>
          <a:xfrm>
            <a:off x="11848789" y="0"/>
            <a:ext cx="431047" cy="68580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314" name="Imagem 2" descr="Imagem 2"/>
          <p:cNvPicPr>
            <a:picLocks noChangeAspect="1"/>
          </p:cNvPicPr>
          <p:nvPr/>
        </p:nvPicPr>
        <p:blipFill>
          <a:blip r:embed="rId2"/>
          <a:srcRect l="19481" t="12986" r="20779" b="18181"/>
          <a:stretch>
            <a:fillRect/>
          </a:stretch>
        </p:blipFill>
        <p:spPr>
          <a:xfrm>
            <a:off x="9565087" y="743203"/>
            <a:ext cx="1496287" cy="1655152"/>
          </a:xfrm>
          <a:prstGeom prst="rect">
            <a:avLst/>
          </a:prstGeom>
          <a:ln w="12700">
            <a:miter lim="400000"/>
          </a:ln>
        </p:spPr>
      </p:pic>
      <p:sp>
        <p:nvSpPr>
          <p:cNvPr id="315" name="TextBox 5"/>
          <p:cNvSpPr txBox="1"/>
          <p:nvPr/>
        </p:nvSpPr>
        <p:spPr>
          <a:xfrm>
            <a:off x="1102544" y="653433"/>
            <a:ext cx="4405182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Modelo</a:t>
            </a:r>
          </a:p>
        </p:txBody>
      </p:sp>
      <p:sp>
        <p:nvSpPr>
          <p:cNvPr id="316" name="TextBox 5"/>
          <p:cNvSpPr txBox="1"/>
          <p:nvPr/>
        </p:nvSpPr>
        <p:spPr>
          <a:xfrm>
            <a:off x="1102544" y="1062471"/>
            <a:ext cx="4405182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t>Moradia Primeiro</a:t>
            </a:r>
          </a:p>
        </p:txBody>
      </p:sp>
      <p:sp>
        <p:nvSpPr>
          <p:cNvPr id="317" name="TextBox 5"/>
          <p:cNvSpPr txBox="1"/>
          <p:nvPr/>
        </p:nvSpPr>
        <p:spPr>
          <a:xfrm>
            <a:off x="1102544" y="1977093"/>
            <a:ext cx="4405182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5 princípios básicos</a:t>
            </a:r>
          </a:p>
        </p:txBody>
      </p:sp>
      <p:sp>
        <p:nvSpPr>
          <p:cNvPr id="318" name="Rectangle 5"/>
          <p:cNvSpPr txBox="1"/>
          <p:nvPr/>
        </p:nvSpPr>
        <p:spPr>
          <a:xfrm>
            <a:off x="1137426" y="3255796"/>
            <a:ext cx="9950068" cy="387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00000"/>
              </a:lnSpc>
              <a:defRPr sz="2100" b="0" spc="-87">
                <a:solidFill>
                  <a:srgbClr val="000000"/>
                </a:solidFill>
              </a:defRPr>
            </a:pPr>
            <a:r>
              <a:rPr b="1"/>
              <a:t>ACESSO IMEDIATO À MORADIA</a:t>
            </a:r>
            <a:r>
              <a:t> SEM CONDIÇÕES DE PREPARAÇÃO</a:t>
            </a:r>
          </a:p>
        </p:txBody>
      </p:sp>
      <p:sp>
        <p:nvSpPr>
          <p:cNvPr id="319" name="Rectangle 5"/>
          <p:cNvSpPr txBox="1"/>
          <p:nvPr/>
        </p:nvSpPr>
        <p:spPr>
          <a:xfrm>
            <a:off x="1137426" y="3744746"/>
            <a:ext cx="8897001" cy="387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00000"/>
              </a:lnSpc>
              <a:defRPr sz="2100" b="0" spc="-87">
                <a:solidFill>
                  <a:srgbClr val="000000"/>
                </a:solidFill>
              </a:defRPr>
            </a:pPr>
            <a:r>
              <a:rPr b="1"/>
              <a:t>ESCOLHA DO BENEFICIÁRIO</a:t>
            </a:r>
            <a:r>
              <a:t> E AUTO DETERMINAÇÃO</a:t>
            </a:r>
          </a:p>
        </p:txBody>
      </p:sp>
      <p:sp>
        <p:nvSpPr>
          <p:cNvPr id="320" name="Rectangle 5"/>
          <p:cNvSpPr txBox="1"/>
          <p:nvPr/>
        </p:nvSpPr>
        <p:spPr>
          <a:xfrm>
            <a:off x="1137426" y="4233696"/>
            <a:ext cx="7510314" cy="387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00000"/>
              </a:lnSpc>
              <a:defRPr sz="2100" b="0" spc="-87">
                <a:solidFill>
                  <a:srgbClr val="000000"/>
                </a:solidFill>
              </a:defRPr>
            </a:pPr>
            <a:r>
              <a:rPr b="1"/>
              <a:t>SERVIÇO </a:t>
            </a:r>
            <a:r>
              <a:t>ORIENTADO PARA A RECUPERAÇÃO</a:t>
            </a:r>
          </a:p>
        </p:txBody>
      </p:sp>
      <p:sp>
        <p:nvSpPr>
          <p:cNvPr id="321" name="Rectangle 5"/>
          <p:cNvSpPr txBox="1"/>
          <p:nvPr/>
        </p:nvSpPr>
        <p:spPr>
          <a:xfrm>
            <a:off x="1137426" y="4722646"/>
            <a:ext cx="7510314" cy="387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00000"/>
              </a:lnSpc>
              <a:defRPr sz="2100" b="0" spc="-87">
                <a:solidFill>
                  <a:srgbClr val="000000"/>
                </a:solidFill>
              </a:defRPr>
            </a:pPr>
            <a:r>
              <a:rPr b="1" dirty="0"/>
              <a:t>SUPORTE INDIVIDUALIZADO </a:t>
            </a:r>
            <a:r>
              <a:rPr dirty="0"/>
              <a:t>E GUIADO PELO BENEFICIÁRIO</a:t>
            </a:r>
          </a:p>
        </p:txBody>
      </p:sp>
      <p:sp>
        <p:nvSpPr>
          <p:cNvPr id="322" name="Rectangle 5"/>
          <p:cNvSpPr txBox="1"/>
          <p:nvPr/>
        </p:nvSpPr>
        <p:spPr>
          <a:xfrm>
            <a:off x="1137426" y="5211596"/>
            <a:ext cx="7510314" cy="387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00000"/>
              </a:lnSpc>
              <a:defRPr sz="2100" spc="-87">
                <a:solidFill>
                  <a:srgbClr val="000000"/>
                </a:solidFill>
              </a:defRPr>
            </a:lvl1pPr>
          </a:lstStyle>
          <a:p>
            <a:pPr>
              <a:defRPr b="0"/>
            </a:pPr>
            <a:r>
              <a:rPr b="1"/>
              <a:t>INTEGRAÇÃO SOCIAL E COMUNITÁRIA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Rectangle 23"/>
          <p:cNvSpPr/>
          <p:nvPr/>
        </p:nvSpPr>
        <p:spPr>
          <a:xfrm>
            <a:off x="0" y="2122970"/>
            <a:ext cx="11953916" cy="261206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38" name="Rectangle 19"/>
          <p:cNvSpPr/>
          <p:nvPr/>
        </p:nvSpPr>
        <p:spPr>
          <a:xfrm>
            <a:off x="11848789" y="0"/>
            <a:ext cx="431047" cy="68580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339" name="Imagem 2" descr="Imagem 2"/>
          <p:cNvPicPr>
            <a:picLocks noChangeAspect="1"/>
          </p:cNvPicPr>
          <p:nvPr/>
        </p:nvPicPr>
        <p:blipFill>
          <a:blip r:embed="rId2"/>
          <a:srcRect l="19481" t="12986" r="20779" b="18181"/>
          <a:stretch>
            <a:fillRect/>
          </a:stretch>
        </p:blipFill>
        <p:spPr>
          <a:xfrm>
            <a:off x="10790219" y="172265"/>
            <a:ext cx="827453" cy="915307"/>
          </a:xfrm>
          <a:prstGeom prst="rect">
            <a:avLst/>
          </a:prstGeom>
          <a:ln w="12700">
            <a:miter lim="400000"/>
          </a:ln>
        </p:spPr>
      </p:pic>
      <p:sp>
        <p:nvSpPr>
          <p:cNvPr id="340" name="Seta"/>
          <p:cNvSpPr/>
          <p:nvPr/>
        </p:nvSpPr>
        <p:spPr>
          <a:xfrm>
            <a:off x="2005657" y="3219489"/>
            <a:ext cx="369465" cy="369465"/>
          </a:xfrm>
          <a:prstGeom prst="rightArrow">
            <a:avLst>
              <a:gd name="adj1" fmla="val 64000"/>
              <a:gd name="adj2" fmla="val 50000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defTabSz="914400">
              <a:lnSpc>
                <a:spcPct val="100000"/>
              </a:lnSpc>
              <a:defRPr sz="1800" b="0" spc="0">
                <a:solidFill>
                  <a:srgbClr val="000000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341" name="Abordagem Social / CENTRO POP"/>
          <p:cNvSpPr txBox="1"/>
          <p:nvPr/>
        </p:nvSpPr>
        <p:spPr>
          <a:xfrm>
            <a:off x="2587492" y="2732157"/>
            <a:ext cx="1624102" cy="1393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2000" b="0" spc="0">
                <a:solidFill>
                  <a:srgbClr val="000000"/>
                </a:solidFill>
              </a:defRPr>
            </a:pPr>
            <a:r>
              <a:rPr b="1"/>
              <a:t>Abordagem Social </a:t>
            </a:r>
            <a:r>
              <a:t>/ CENTRO POP</a:t>
            </a:r>
          </a:p>
        </p:txBody>
      </p:sp>
      <p:sp>
        <p:nvSpPr>
          <p:cNvPr id="342" name="Seta"/>
          <p:cNvSpPr/>
          <p:nvPr/>
        </p:nvSpPr>
        <p:spPr>
          <a:xfrm>
            <a:off x="4423964" y="3219489"/>
            <a:ext cx="369465" cy="369465"/>
          </a:xfrm>
          <a:prstGeom prst="rightArrow">
            <a:avLst>
              <a:gd name="adj1" fmla="val 64000"/>
              <a:gd name="adj2" fmla="val 50000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defTabSz="914400">
              <a:lnSpc>
                <a:spcPct val="100000"/>
              </a:lnSpc>
              <a:defRPr sz="1800" b="0" spc="0">
                <a:solidFill>
                  <a:srgbClr val="000000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343" name="CENTRO POP / Acolhimento Institucional"/>
          <p:cNvSpPr txBox="1"/>
          <p:nvPr/>
        </p:nvSpPr>
        <p:spPr>
          <a:xfrm>
            <a:off x="5005800" y="2581157"/>
            <a:ext cx="1734583" cy="1695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2000" b="0" spc="0">
                <a:solidFill>
                  <a:srgbClr val="000000"/>
                </a:solidFill>
              </a:defRPr>
            </a:pPr>
            <a:r>
              <a:t>CENTRO POP / </a:t>
            </a:r>
            <a:r>
              <a:rPr b="1"/>
              <a:t>Acolhimento Institucional</a:t>
            </a:r>
          </a:p>
        </p:txBody>
      </p:sp>
      <p:sp>
        <p:nvSpPr>
          <p:cNvPr id="344" name="Seta"/>
          <p:cNvSpPr/>
          <p:nvPr/>
        </p:nvSpPr>
        <p:spPr>
          <a:xfrm>
            <a:off x="6842273" y="3219489"/>
            <a:ext cx="369464" cy="369465"/>
          </a:xfrm>
          <a:prstGeom prst="rightArrow">
            <a:avLst>
              <a:gd name="adj1" fmla="val 64000"/>
              <a:gd name="adj2" fmla="val 50000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defTabSz="914400">
              <a:lnSpc>
                <a:spcPct val="100000"/>
              </a:lnSpc>
              <a:defRPr sz="1800" b="0" spc="0">
                <a:solidFill>
                  <a:srgbClr val="000000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345" name="Moradia transitória (República, aluguel social...)"/>
          <p:cNvSpPr txBox="1"/>
          <p:nvPr/>
        </p:nvSpPr>
        <p:spPr>
          <a:xfrm>
            <a:off x="7424108" y="2581157"/>
            <a:ext cx="1624101" cy="1695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2000" b="0" spc="0">
                <a:solidFill>
                  <a:srgbClr val="000000"/>
                </a:solidFill>
              </a:defRPr>
            </a:pPr>
            <a:r>
              <a:rPr b="1"/>
              <a:t>Moradia transitória </a:t>
            </a:r>
            <a:r>
              <a:t>(República, aluguel social...)</a:t>
            </a:r>
          </a:p>
        </p:txBody>
      </p:sp>
      <p:sp>
        <p:nvSpPr>
          <p:cNvPr id="346" name="Seta"/>
          <p:cNvSpPr/>
          <p:nvPr/>
        </p:nvSpPr>
        <p:spPr>
          <a:xfrm>
            <a:off x="9260580" y="3219489"/>
            <a:ext cx="369465" cy="369465"/>
          </a:xfrm>
          <a:prstGeom prst="rightArrow">
            <a:avLst>
              <a:gd name="adj1" fmla="val 64000"/>
              <a:gd name="adj2" fmla="val 50000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defTabSz="914400">
              <a:lnSpc>
                <a:spcPct val="100000"/>
              </a:lnSpc>
              <a:defRPr sz="1800" b="0" spc="0">
                <a:solidFill>
                  <a:srgbClr val="000000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347" name="Moradia definitiva"/>
          <p:cNvSpPr txBox="1"/>
          <p:nvPr/>
        </p:nvSpPr>
        <p:spPr>
          <a:xfrm>
            <a:off x="9842415" y="2856446"/>
            <a:ext cx="1624102" cy="1095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 defTabSz="914400">
              <a:lnSpc>
                <a:spcPct val="100000"/>
              </a:lnSpc>
              <a:defRPr sz="2000" spc="0">
                <a:solidFill>
                  <a:srgbClr val="000000"/>
                </a:solidFill>
              </a:defRPr>
            </a:lvl1pPr>
          </a:lstStyle>
          <a:p>
            <a:r>
              <a:t>Moradia definitiva</a:t>
            </a:r>
          </a:p>
        </p:txBody>
      </p:sp>
      <p:sp>
        <p:nvSpPr>
          <p:cNvPr id="348" name="TextBox 5"/>
          <p:cNvSpPr txBox="1"/>
          <p:nvPr/>
        </p:nvSpPr>
        <p:spPr>
          <a:xfrm>
            <a:off x="1102544" y="653433"/>
            <a:ext cx="4405182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Modelo</a:t>
            </a:r>
          </a:p>
        </p:txBody>
      </p:sp>
      <p:sp>
        <p:nvSpPr>
          <p:cNvPr id="349" name="TextBox 5"/>
          <p:cNvSpPr txBox="1"/>
          <p:nvPr/>
        </p:nvSpPr>
        <p:spPr>
          <a:xfrm>
            <a:off x="1102544" y="1062471"/>
            <a:ext cx="4405182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t>Etapista</a:t>
            </a:r>
          </a:p>
        </p:txBody>
      </p:sp>
      <p:sp>
        <p:nvSpPr>
          <p:cNvPr id="350" name="Rua"/>
          <p:cNvSpPr txBox="1"/>
          <p:nvPr/>
        </p:nvSpPr>
        <p:spPr>
          <a:xfrm>
            <a:off x="579089" y="2946624"/>
            <a:ext cx="1624102" cy="915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 defTabSz="914400">
              <a:lnSpc>
                <a:spcPct val="100000"/>
              </a:lnSpc>
              <a:defRPr sz="2000" spc="0">
                <a:solidFill>
                  <a:srgbClr val="000000"/>
                </a:solidFill>
              </a:defRPr>
            </a:lvl1pPr>
          </a:lstStyle>
          <a:p>
            <a:r>
              <a:t>Rua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Rectangle 23"/>
          <p:cNvSpPr/>
          <p:nvPr/>
        </p:nvSpPr>
        <p:spPr>
          <a:xfrm>
            <a:off x="29168" y="2122970"/>
            <a:ext cx="11924748" cy="261206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53" name="Rectangle 19"/>
          <p:cNvSpPr/>
          <p:nvPr/>
        </p:nvSpPr>
        <p:spPr>
          <a:xfrm>
            <a:off x="11848789" y="0"/>
            <a:ext cx="431047" cy="68580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354" name="Imagem 2" descr="Imagem 2"/>
          <p:cNvPicPr>
            <a:picLocks noChangeAspect="1"/>
          </p:cNvPicPr>
          <p:nvPr/>
        </p:nvPicPr>
        <p:blipFill>
          <a:blip r:embed="rId2"/>
          <a:srcRect l="19481" t="12986" r="20779" b="18181"/>
          <a:stretch>
            <a:fillRect/>
          </a:stretch>
        </p:blipFill>
        <p:spPr>
          <a:xfrm>
            <a:off x="10790219" y="172265"/>
            <a:ext cx="827453" cy="915307"/>
          </a:xfrm>
          <a:prstGeom prst="rect">
            <a:avLst/>
          </a:prstGeom>
          <a:ln w="12700">
            <a:miter lim="400000"/>
          </a:ln>
        </p:spPr>
      </p:pic>
      <p:sp>
        <p:nvSpPr>
          <p:cNvPr id="355" name="Rua"/>
          <p:cNvSpPr txBox="1"/>
          <p:nvPr/>
        </p:nvSpPr>
        <p:spPr>
          <a:xfrm>
            <a:off x="579089" y="2946624"/>
            <a:ext cx="1624102" cy="915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 defTabSz="914400">
              <a:lnSpc>
                <a:spcPct val="100000"/>
              </a:lnSpc>
              <a:defRPr sz="2000" spc="0">
                <a:solidFill>
                  <a:srgbClr val="000000"/>
                </a:solidFill>
              </a:defRPr>
            </a:lvl1pPr>
          </a:lstStyle>
          <a:p>
            <a:r>
              <a:t>Rua</a:t>
            </a:r>
          </a:p>
        </p:txBody>
      </p:sp>
      <p:sp>
        <p:nvSpPr>
          <p:cNvPr id="356" name="Abordagem Social / CENTRO POP"/>
          <p:cNvSpPr txBox="1"/>
          <p:nvPr/>
        </p:nvSpPr>
        <p:spPr>
          <a:xfrm>
            <a:off x="2587492" y="2732157"/>
            <a:ext cx="1624102" cy="1393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2000" b="0" spc="0">
                <a:solidFill>
                  <a:srgbClr val="000000"/>
                </a:solidFill>
              </a:defRPr>
            </a:pPr>
            <a:r>
              <a:rPr b="1"/>
              <a:t>Abordagem Social </a:t>
            </a:r>
            <a:r>
              <a:t>/ CENTRO POP</a:t>
            </a:r>
          </a:p>
        </p:txBody>
      </p:sp>
      <p:sp>
        <p:nvSpPr>
          <p:cNvPr id="357" name="CENTRO POP / Acolhimento Institucional"/>
          <p:cNvSpPr txBox="1"/>
          <p:nvPr/>
        </p:nvSpPr>
        <p:spPr>
          <a:xfrm>
            <a:off x="5005800" y="2581157"/>
            <a:ext cx="1734583" cy="1695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2000" b="0" spc="0">
                <a:solidFill>
                  <a:srgbClr val="000000"/>
                </a:solidFill>
              </a:defRPr>
            </a:pPr>
            <a:r>
              <a:t>CENTRO POP / </a:t>
            </a:r>
            <a:r>
              <a:rPr b="1"/>
              <a:t>Acolhimento Institucional</a:t>
            </a:r>
          </a:p>
        </p:txBody>
      </p:sp>
      <p:sp>
        <p:nvSpPr>
          <p:cNvPr id="358" name="Moradia transitória (República, aluguel social...)"/>
          <p:cNvSpPr txBox="1"/>
          <p:nvPr/>
        </p:nvSpPr>
        <p:spPr>
          <a:xfrm>
            <a:off x="7424108" y="2581157"/>
            <a:ext cx="1624101" cy="1695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2000" b="0" spc="0">
                <a:solidFill>
                  <a:srgbClr val="000000"/>
                </a:solidFill>
              </a:defRPr>
            </a:pPr>
            <a:r>
              <a:rPr b="1"/>
              <a:t>Moradia transitória </a:t>
            </a:r>
            <a:r>
              <a:t>(República, aluguel social...)</a:t>
            </a:r>
          </a:p>
        </p:txBody>
      </p:sp>
      <p:sp>
        <p:nvSpPr>
          <p:cNvPr id="359" name="Moradia definitiva"/>
          <p:cNvSpPr txBox="1"/>
          <p:nvPr/>
        </p:nvSpPr>
        <p:spPr>
          <a:xfrm>
            <a:off x="9842415" y="2856446"/>
            <a:ext cx="1624102" cy="1095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 defTabSz="914400">
              <a:lnSpc>
                <a:spcPct val="100000"/>
              </a:lnSpc>
              <a:defRPr sz="2000" spc="0">
                <a:solidFill>
                  <a:srgbClr val="000000"/>
                </a:solidFill>
              </a:defRPr>
            </a:lvl1pPr>
          </a:lstStyle>
          <a:p>
            <a:r>
              <a:t>Moradia definitiva</a:t>
            </a:r>
          </a:p>
        </p:txBody>
      </p:sp>
      <p:sp>
        <p:nvSpPr>
          <p:cNvPr id="360" name="TextBox 5"/>
          <p:cNvSpPr txBox="1"/>
          <p:nvPr/>
        </p:nvSpPr>
        <p:spPr>
          <a:xfrm>
            <a:off x="1102544" y="653433"/>
            <a:ext cx="4405182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Modelo</a:t>
            </a:r>
          </a:p>
        </p:txBody>
      </p:sp>
      <p:sp>
        <p:nvSpPr>
          <p:cNvPr id="361" name="TextBox 5"/>
          <p:cNvSpPr txBox="1"/>
          <p:nvPr/>
        </p:nvSpPr>
        <p:spPr>
          <a:xfrm>
            <a:off x="1102544" y="1062471"/>
            <a:ext cx="4405182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t>Moradia Primeiro</a:t>
            </a:r>
          </a:p>
        </p:txBody>
      </p:sp>
      <p:sp>
        <p:nvSpPr>
          <p:cNvPr id="362" name="Seta"/>
          <p:cNvSpPr/>
          <p:nvPr/>
        </p:nvSpPr>
        <p:spPr>
          <a:xfrm>
            <a:off x="2122772" y="2143116"/>
            <a:ext cx="7624388" cy="2571768"/>
          </a:xfrm>
          <a:prstGeom prst="rightArrow">
            <a:avLst>
              <a:gd name="adj1" fmla="val 56481"/>
              <a:gd name="adj2" fmla="val 64951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defTabSz="914400">
              <a:lnSpc>
                <a:spcPct val="100000"/>
              </a:lnSpc>
              <a:defRPr sz="1800" b="0" spc="0">
                <a:solidFill>
                  <a:srgbClr val="000000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Rectangle 23"/>
          <p:cNvSpPr/>
          <p:nvPr/>
        </p:nvSpPr>
        <p:spPr>
          <a:xfrm>
            <a:off x="1" y="2780054"/>
            <a:ext cx="11953916" cy="281220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65" name="TextBox 6"/>
          <p:cNvSpPr txBox="1"/>
          <p:nvPr/>
        </p:nvSpPr>
        <p:spPr>
          <a:xfrm>
            <a:off x="994273" y="3094788"/>
            <a:ext cx="9850505" cy="2048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28600" indent="-228600">
              <a:lnSpc>
                <a:spcPct val="100000"/>
              </a:lnSpc>
              <a:buClr>
                <a:schemeClr val="accent4"/>
              </a:buClr>
              <a:buSzPct val="100000"/>
              <a:buChar char="✦"/>
              <a:defRPr sz="2700" b="0" i="1" spc="-168">
                <a:solidFill>
                  <a:srgbClr val="000000"/>
                </a:solidFill>
              </a:defRPr>
            </a:pPr>
            <a:r>
              <a:t>É uma </a:t>
            </a:r>
            <a:r>
              <a:rPr b="1"/>
              <a:t>solução permanente </a:t>
            </a:r>
          </a:p>
          <a:p>
            <a:pPr marL="228600" indent="-228600">
              <a:lnSpc>
                <a:spcPct val="100000"/>
              </a:lnSpc>
              <a:buClr>
                <a:schemeClr val="accent4"/>
              </a:buClr>
              <a:buSzPct val="100000"/>
              <a:buChar char="✦"/>
              <a:defRPr sz="2700" b="0" i="1" spc="-168">
                <a:solidFill>
                  <a:srgbClr val="000000"/>
                </a:solidFill>
              </a:defRPr>
            </a:pPr>
            <a:r>
              <a:t>É o que </a:t>
            </a:r>
            <a:r>
              <a:rPr b="1"/>
              <a:t>as pessoas desejam</a:t>
            </a:r>
          </a:p>
          <a:p>
            <a:pPr marL="228600" indent="-228600">
              <a:lnSpc>
                <a:spcPct val="100000"/>
              </a:lnSpc>
              <a:buClr>
                <a:schemeClr val="accent4"/>
              </a:buClr>
              <a:buSzPct val="100000"/>
              <a:buChar char="✦"/>
              <a:defRPr sz="2700" b="0" i="1" spc="-168">
                <a:solidFill>
                  <a:srgbClr val="000000"/>
                </a:solidFill>
              </a:defRPr>
            </a:pPr>
            <a:r>
              <a:t>É mais </a:t>
            </a:r>
            <a:r>
              <a:rPr b="1"/>
              <a:t>eficaz</a:t>
            </a:r>
            <a:r>
              <a:t> que as soluções tradicionais </a:t>
            </a:r>
          </a:p>
          <a:p>
            <a:pPr marL="228600" indent="-228600">
              <a:lnSpc>
                <a:spcPct val="100000"/>
              </a:lnSpc>
              <a:buClr>
                <a:schemeClr val="accent4"/>
              </a:buClr>
              <a:buSzPct val="100000"/>
              <a:buChar char="✦"/>
              <a:defRPr sz="2700" b="0" i="1" spc="-168">
                <a:solidFill>
                  <a:srgbClr val="000000"/>
                </a:solidFill>
              </a:defRPr>
            </a:pPr>
            <a:r>
              <a:t>É mais </a:t>
            </a:r>
            <a:r>
              <a:rPr b="1"/>
              <a:t>barato</a:t>
            </a:r>
            <a:r>
              <a:t> do que as soluções tradicionais</a:t>
            </a:r>
          </a:p>
          <a:p>
            <a:pPr marL="228600" indent="-228600">
              <a:lnSpc>
                <a:spcPct val="100000"/>
              </a:lnSpc>
              <a:buClr>
                <a:schemeClr val="accent4"/>
              </a:buClr>
              <a:buSzPct val="100000"/>
              <a:buChar char="✦"/>
              <a:defRPr sz="2700" i="1" spc="-168">
                <a:solidFill>
                  <a:schemeClr val="accent4"/>
                </a:solidFill>
              </a:defRPr>
            </a:pPr>
            <a:r>
              <a:t>É mais barato do que não intervir</a:t>
            </a:r>
          </a:p>
        </p:txBody>
      </p:sp>
      <p:sp>
        <p:nvSpPr>
          <p:cNvPr id="366" name="Rectangle 19"/>
          <p:cNvSpPr/>
          <p:nvPr/>
        </p:nvSpPr>
        <p:spPr>
          <a:xfrm>
            <a:off x="11848789" y="0"/>
            <a:ext cx="431047" cy="68580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367" name="Imagem 2" descr="Imagem 2"/>
          <p:cNvPicPr>
            <a:picLocks noChangeAspect="1"/>
          </p:cNvPicPr>
          <p:nvPr/>
        </p:nvPicPr>
        <p:blipFill>
          <a:blip r:embed="rId2"/>
          <a:srcRect l="19481" t="12986" r="20779" b="18181"/>
          <a:stretch>
            <a:fillRect/>
          </a:stretch>
        </p:blipFill>
        <p:spPr>
          <a:xfrm>
            <a:off x="9565087" y="743203"/>
            <a:ext cx="1496287" cy="1655152"/>
          </a:xfrm>
          <a:prstGeom prst="rect">
            <a:avLst/>
          </a:prstGeom>
          <a:ln w="12700">
            <a:miter lim="400000"/>
          </a:ln>
        </p:spPr>
      </p:pic>
      <p:sp>
        <p:nvSpPr>
          <p:cNvPr id="368" name="TextBox 5"/>
          <p:cNvSpPr txBox="1"/>
          <p:nvPr/>
        </p:nvSpPr>
        <p:spPr>
          <a:xfrm>
            <a:off x="1102544" y="653433"/>
            <a:ext cx="4405182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Modelo</a:t>
            </a:r>
          </a:p>
        </p:txBody>
      </p:sp>
      <p:sp>
        <p:nvSpPr>
          <p:cNvPr id="369" name="TextBox 5"/>
          <p:cNvSpPr txBox="1"/>
          <p:nvPr/>
        </p:nvSpPr>
        <p:spPr>
          <a:xfrm>
            <a:off x="1102544" y="1062471"/>
            <a:ext cx="4405182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t>Moradia Primeiro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Rectangle 11"/>
          <p:cNvSpPr/>
          <p:nvPr/>
        </p:nvSpPr>
        <p:spPr>
          <a:xfrm>
            <a:off x="0" y="5759737"/>
            <a:ext cx="10644620" cy="5848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372" name="Imagem 2" descr="Imagem 2"/>
          <p:cNvPicPr>
            <a:picLocks noChangeAspect="1"/>
          </p:cNvPicPr>
          <p:nvPr/>
        </p:nvPicPr>
        <p:blipFill>
          <a:blip r:embed="rId2"/>
          <a:srcRect l="19480" t="12986" r="20780" b="18181"/>
          <a:stretch>
            <a:fillRect/>
          </a:stretch>
        </p:blipFill>
        <p:spPr>
          <a:xfrm>
            <a:off x="10847586" y="5357826"/>
            <a:ext cx="885249" cy="979239"/>
          </a:xfrm>
          <a:prstGeom prst="rect">
            <a:avLst/>
          </a:prstGeom>
          <a:ln w="12700">
            <a:miter lim="400000"/>
          </a:ln>
        </p:spPr>
      </p:pic>
      <p:sp>
        <p:nvSpPr>
          <p:cNvPr id="373" name="TextBox 3"/>
          <p:cNvSpPr txBox="1"/>
          <p:nvPr/>
        </p:nvSpPr>
        <p:spPr>
          <a:xfrm>
            <a:off x="1468975" y="2357430"/>
            <a:ext cx="3197026" cy="1029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600" spc="-275">
                <a:solidFill>
                  <a:srgbClr val="000000"/>
                </a:solidFill>
              </a:defRPr>
            </a:lvl1pPr>
          </a:lstStyle>
          <a:p>
            <a:r>
              <a:t>10 anos</a:t>
            </a:r>
          </a:p>
        </p:txBody>
      </p:sp>
      <p:sp>
        <p:nvSpPr>
          <p:cNvPr id="374" name="Rectangle 5"/>
          <p:cNvSpPr txBox="1"/>
          <p:nvPr/>
        </p:nvSpPr>
        <p:spPr>
          <a:xfrm>
            <a:off x="2005693" y="3688656"/>
            <a:ext cx="2123590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spc="-50">
                <a:solidFill>
                  <a:srgbClr val="000000"/>
                </a:solidFill>
              </a:defRPr>
            </a:lvl1pPr>
          </a:lstStyle>
          <a:p>
            <a:r>
              <a:rPr lang="pt-BR" dirty="0"/>
              <a:t>PLANO DE SUPERAÇÃO DA SITUAÇÃO DE RUA EM </a:t>
            </a:r>
            <a:r>
              <a:t> ALBERTA / CANADÁ</a:t>
            </a:r>
          </a:p>
        </p:txBody>
      </p:sp>
      <p:sp>
        <p:nvSpPr>
          <p:cNvPr id="375" name="TextBox 8"/>
          <p:cNvSpPr txBox="1"/>
          <p:nvPr/>
        </p:nvSpPr>
        <p:spPr>
          <a:xfrm>
            <a:off x="2355210" y="635724"/>
            <a:ext cx="7481580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r>
              <a:t>RESULTADOS DO MODELO</a:t>
            </a:r>
          </a:p>
        </p:txBody>
      </p:sp>
      <p:sp>
        <p:nvSpPr>
          <p:cNvPr id="376" name="TextBox 3"/>
          <p:cNvSpPr txBox="1"/>
          <p:nvPr/>
        </p:nvSpPr>
        <p:spPr>
          <a:xfrm>
            <a:off x="4982517" y="2357430"/>
            <a:ext cx="2871184" cy="1029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600" spc="-275">
                <a:solidFill>
                  <a:srgbClr val="000000"/>
                </a:solidFill>
              </a:defRPr>
            </a:lvl1pPr>
          </a:lstStyle>
          <a:p>
            <a:r>
              <a:t>35mil</a:t>
            </a:r>
          </a:p>
        </p:txBody>
      </p:sp>
      <p:sp>
        <p:nvSpPr>
          <p:cNvPr id="377" name="Rectangle 5"/>
          <p:cNvSpPr txBox="1"/>
          <p:nvPr/>
        </p:nvSpPr>
        <p:spPr>
          <a:xfrm>
            <a:off x="5329224" y="3714752"/>
            <a:ext cx="2321222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spc="-50">
                <a:solidFill>
                  <a:srgbClr val="000000"/>
                </a:solidFill>
              </a:defRPr>
            </a:lvl1pPr>
          </a:lstStyle>
          <a:p>
            <a:r>
              <a:rPr lang="pt-BR" dirty="0"/>
              <a:t>ALBERTA </a:t>
            </a:r>
            <a:r>
              <a:t>REDU</a:t>
            </a:r>
            <a:r>
              <a:rPr lang="pt-BR" dirty="0"/>
              <a:t>ZIU</a:t>
            </a:r>
            <a:r>
              <a:t> 65MIL </a:t>
            </a:r>
            <a:r>
              <a:rPr lang="pt-BR" dirty="0"/>
              <a:t>/ PER CAPITA N</a:t>
            </a:r>
            <a:r>
              <a:t>O PRIMEIRO ANO</a:t>
            </a:r>
          </a:p>
        </p:txBody>
      </p:sp>
      <p:sp>
        <p:nvSpPr>
          <p:cNvPr id="378" name="TextBox 3"/>
          <p:cNvSpPr txBox="1"/>
          <p:nvPr/>
        </p:nvSpPr>
        <p:spPr>
          <a:xfrm>
            <a:off x="7851840" y="2328342"/>
            <a:ext cx="2871185" cy="1029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600" spc="-275">
                <a:solidFill>
                  <a:srgbClr val="000000"/>
                </a:solidFill>
              </a:defRPr>
            </a:lvl1pPr>
          </a:lstStyle>
          <a:p>
            <a:r>
              <a:t>50%</a:t>
            </a:r>
          </a:p>
        </p:txBody>
      </p:sp>
      <p:sp>
        <p:nvSpPr>
          <p:cNvPr id="379" name="Rectangle 5"/>
          <p:cNvSpPr txBox="1"/>
          <p:nvPr/>
        </p:nvSpPr>
        <p:spPr>
          <a:xfrm>
            <a:off x="8313670" y="3670138"/>
            <a:ext cx="1947526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spc="-50">
                <a:solidFill>
                  <a:srgbClr val="000000"/>
                </a:solidFill>
              </a:defRPr>
            </a:lvl1pPr>
          </a:lstStyle>
          <a:p>
            <a:r>
              <a:t>DE REDUÇÃO DE </a:t>
            </a:r>
            <a:r>
              <a:rPr lang="pt-BR" dirty="0"/>
              <a:t>PESSOAS EM SITUAÇÃO</a:t>
            </a:r>
            <a:r>
              <a:t> DE RUA EM LISBOA, PORTUGAL</a:t>
            </a:r>
          </a:p>
        </p:txBody>
      </p:sp>
      <p:sp>
        <p:nvSpPr>
          <p:cNvPr id="380" name="TextBox 5"/>
          <p:cNvSpPr txBox="1"/>
          <p:nvPr/>
        </p:nvSpPr>
        <p:spPr>
          <a:xfrm>
            <a:off x="3893409" y="1045892"/>
            <a:ext cx="4405182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r>
              <a:t>Moradia Primeiro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Rectangle 11"/>
          <p:cNvSpPr/>
          <p:nvPr/>
        </p:nvSpPr>
        <p:spPr>
          <a:xfrm>
            <a:off x="0" y="5759737"/>
            <a:ext cx="10668032" cy="5848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383" name="Imagem 2" descr="Imagem 2"/>
          <p:cNvPicPr>
            <a:picLocks noChangeAspect="1"/>
          </p:cNvPicPr>
          <p:nvPr/>
        </p:nvPicPr>
        <p:blipFill>
          <a:blip r:embed="rId2"/>
          <a:srcRect l="19480" t="12986" r="20780" b="18181"/>
          <a:stretch>
            <a:fillRect/>
          </a:stretch>
        </p:blipFill>
        <p:spPr>
          <a:xfrm>
            <a:off x="10847586" y="5429264"/>
            <a:ext cx="885249" cy="979239"/>
          </a:xfrm>
          <a:prstGeom prst="rect">
            <a:avLst/>
          </a:prstGeom>
          <a:ln w="12700">
            <a:miter lim="400000"/>
          </a:ln>
        </p:spPr>
      </p:pic>
      <p:sp>
        <p:nvSpPr>
          <p:cNvPr id="384" name="TextBox 3"/>
          <p:cNvSpPr txBox="1"/>
          <p:nvPr/>
        </p:nvSpPr>
        <p:spPr>
          <a:xfrm>
            <a:off x="1468975" y="2357430"/>
            <a:ext cx="3197026" cy="1029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600" spc="-275">
                <a:solidFill>
                  <a:srgbClr val="000000"/>
                </a:solidFill>
              </a:defRPr>
            </a:lvl1pPr>
          </a:lstStyle>
          <a:p>
            <a:r>
              <a:t>FIM</a:t>
            </a:r>
          </a:p>
        </p:txBody>
      </p:sp>
      <p:sp>
        <p:nvSpPr>
          <p:cNvPr id="385" name="Rectangle 5"/>
          <p:cNvSpPr txBox="1"/>
          <p:nvPr/>
        </p:nvSpPr>
        <p:spPr>
          <a:xfrm>
            <a:off x="1809060" y="3688656"/>
            <a:ext cx="2516856" cy="792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spc="-50">
                <a:solidFill>
                  <a:srgbClr val="000000"/>
                </a:solidFill>
              </a:defRPr>
            </a:lvl1pPr>
          </a:lstStyle>
          <a:p>
            <a:r>
              <a:t>EM HELSINKI A SITUAÇÃO DE RUA DA CIDADE PRATICAMENTE FOI ERRADICADA</a:t>
            </a:r>
          </a:p>
        </p:txBody>
      </p:sp>
      <p:sp>
        <p:nvSpPr>
          <p:cNvPr id="386" name="TextBox 8"/>
          <p:cNvSpPr txBox="1"/>
          <p:nvPr/>
        </p:nvSpPr>
        <p:spPr>
          <a:xfrm>
            <a:off x="2355210" y="635724"/>
            <a:ext cx="7481580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r>
              <a:t>RESULTADOS DO MODELO</a:t>
            </a:r>
          </a:p>
        </p:txBody>
      </p:sp>
      <p:sp>
        <p:nvSpPr>
          <p:cNvPr id="387" name="TextBox 3"/>
          <p:cNvSpPr txBox="1"/>
          <p:nvPr/>
        </p:nvSpPr>
        <p:spPr>
          <a:xfrm>
            <a:off x="4982517" y="2357430"/>
            <a:ext cx="2871184" cy="1029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600" spc="-275">
                <a:solidFill>
                  <a:srgbClr val="000000"/>
                </a:solidFill>
              </a:defRPr>
            </a:lvl1pPr>
          </a:lstStyle>
          <a:p>
            <a:r>
              <a:t>668mil</a:t>
            </a:r>
          </a:p>
        </p:txBody>
      </p:sp>
      <p:sp>
        <p:nvSpPr>
          <p:cNvPr id="388" name="Rectangle 5"/>
          <p:cNvSpPr txBox="1"/>
          <p:nvPr/>
        </p:nvSpPr>
        <p:spPr>
          <a:xfrm>
            <a:off x="5329225" y="3643314"/>
            <a:ext cx="2321222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spc="-50">
                <a:solidFill>
                  <a:srgbClr val="000000"/>
                </a:solidFill>
              </a:defRPr>
            </a:lvl1pPr>
          </a:lstStyle>
          <a:p>
            <a:r>
              <a:t>DOLARES, É O VALOR ECOMIZADO PARA 10 PESSOAS EM 10 CASAS POR 6 MESES</a:t>
            </a:r>
            <a:r>
              <a:rPr lang="pt-BR" dirty="0"/>
              <a:t> / CANADÁ</a:t>
            </a:r>
            <a:endParaRPr/>
          </a:p>
        </p:txBody>
      </p:sp>
      <p:sp>
        <p:nvSpPr>
          <p:cNvPr id="389" name="TextBox 3"/>
          <p:cNvSpPr txBox="1"/>
          <p:nvPr/>
        </p:nvSpPr>
        <p:spPr>
          <a:xfrm>
            <a:off x="8056793" y="2328343"/>
            <a:ext cx="2871184" cy="1029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600" spc="-275">
                <a:solidFill>
                  <a:srgbClr val="000000"/>
                </a:solidFill>
              </a:defRPr>
            </a:lvl1pPr>
          </a:lstStyle>
          <a:p>
            <a:r>
              <a:t>20mil</a:t>
            </a:r>
          </a:p>
        </p:txBody>
      </p:sp>
      <p:sp>
        <p:nvSpPr>
          <p:cNvPr id="390" name="Rectangle 5"/>
          <p:cNvSpPr txBox="1"/>
          <p:nvPr/>
        </p:nvSpPr>
        <p:spPr>
          <a:xfrm>
            <a:off x="8243414" y="3643314"/>
            <a:ext cx="2757563" cy="792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spc="-50">
                <a:solidFill>
                  <a:srgbClr val="000000"/>
                </a:solidFill>
              </a:defRPr>
            </a:lvl1pPr>
          </a:lstStyle>
          <a:p>
            <a:r>
              <a:t>É O VALOR GASTO POR PESSOA NO MODELO ETAPISTA EM UTAH, E 7.8MIL NO MODELO MORADIA PRIMEIRO</a:t>
            </a:r>
          </a:p>
        </p:txBody>
      </p:sp>
      <p:sp>
        <p:nvSpPr>
          <p:cNvPr id="391" name="TextBox 5"/>
          <p:cNvSpPr txBox="1"/>
          <p:nvPr/>
        </p:nvSpPr>
        <p:spPr>
          <a:xfrm>
            <a:off x="3893409" y="1045892"/>
            <a:ext cx="4405182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r>
              <a:t>Moradia Primeiro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Rectangle 11"/>
          <p:cNvSpPr/>
          <p:nvPr/>
        </p:nvSpPr>
        <p:spPr>
          <a:xfrm>
            <a:off x="0" y="5759737"/>
            <a:ext cx="10668032" cy="5848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394" name="Imagem 2" descr="Imagem 2"/>
          <p:cNvPicPr>
            <a:picLocks noChangeAspect="1"/>
          </p:cNvPicPr>
          <p:nvPr/>
        </p:nvPicPr>
        <p:blipFill>
          <a:blip r:embed="rId3"/>
          <a:srcRect l="19480" t="12986" r="20780" b="18181"/>
          <a:stretch>
            <a:fillRect/>
          </a:stretch>
        </p:blipFill>
        <p:spPr>
          <a:xfrm>
            <a:off x="10810908" y="285728"/>
            <a:ext cx="885249" cy="979239"/>
          </a:xfrm>
          <a:prstGeom prst="rect">
            <a:avLst/>
          </a:prstGeom>
          <a:ln w="12700">
            <a:miter lim="400000"/>
          </a:ln>
        </p:spPr>
      </p:pic>
      <p:sp>
        <p:nvSpPr>
          <p:cNvPr id="395" name="TextBox 3"/>
          <p:cNvSpPr txBox="1"/>
          <p:nvPr/>
        </p:nvSpPr>
        <p:spPr>
          <a:xfrm>
            <a:off x="95208" y="2428868"/>
            <a:ext cx="3197026" cy="1029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600" spc="-275">
                <a:solidFill>
                  <a:srgbClr val="000000"/>
                </a:solidFill>
              </a:defRPr>
            </a:lvl1pPr>
          </a:lstStyle>
          <a:p>
            <a:r>
              <a:t>17.8mil</a:t>
            </a:r>
          </a:p>
        </p:txBody>
      </p:sp>
      <p:sp>
        <p:nvSpPr>
          <p:cNvPr id="396" name="Rectangle 5"/>
          <p:cNvSpPr txBox="1"/>
          <p:nvPr/>
        </p:nvSpPr>
        <p:spPr>
          <a:xfrm>
            <a:off x="238084" y="3718500"/>
            <a:ext cx="2958784" cy="792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spc="-50">
                <a:solidFill>
                  <a:srgbClr val="000000"/>
                </a:solidFill>
              </a:defRPr>
            </a:lvl1pPr>
          </a:lstStyle>
          <a:p>
            <a:r>
              <a:t>DÓLARES É O VALOR ECONOMIZADO POR PESSOA EM DENVER EM RELAÇÃO AO MODELO TRADICIONAL</a:t>
            </a:r>
          </a:p>
        </p:txBody>
      </p:sp>
      <p:sp>
        <p:nvSpPr>
          <p:cNvPr id="397" name="TextBox 8"/>
          <p:cNvSpPr txBox="1"/>
          <p:nvPr/>
        </p:nvSpPr>
        <p:spPr>
          <a:xfrm>
            <a:off x="2355210" y="635724"/>
            <a:ext cx="7481580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r>
              <a:t>RESULTADOS DO MODELO</a:t>
            </a:r>
          </a:p>
        </p:txBody>
      </p:sp>
      <p:sp>
        <p:nvSpPr>
          <p:cNvPr id="398" name="TextBox 5"/>
          <p:cNvSpPr txBox="1"/>
          <p:nvPr/>
        </p:nvSpPr>
        <p:spPr>
          <a:xfrm>
            <a:off x="3893409" y="1045892"/>
            <a:ext cx="4405182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r>
              <a:t>Moradia Primeiro</a:t>
            </a:r>
          </a:p>
        </p:txBody>
      </p:sp>
      <p:sp>
        <p:nvSpPr>
          <p:cNvPr id="400" name="CaixaDeTexto 6"/>
          <p:cNvSpPr txBox="1"/>
          <p:nvPr/>
        </p:nvSpPr>
        <p:spPr>
          <a:xfrm>
            <a:off x="802224" y="5904023"/>
            <a:ext cx="3757220" cy="301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lnSpc>
                <a:spcPct val="100000"/>
              </a:lnSpc>
              <a:defRPr sz="1500" b="0" spc="0">
                <a:solidFill>
                  <a:srgbClr val="000000"/>
                </a:solidFill>
              </a:defRPr>
            </a:lvl1pPr>
          </a:lstStyle>
          <a:p>
            <a:r>
              <a:t>Fonte: Colorado Coalition for the Homeless</a:t>
            </a:r>
          </a:p>
        </p:txBody>
      </p:sp>
      <p:graphicFrame>
        <p:nvGraphicFramePr>
          <p:cNvPr id="10" name="Espaço Reservado para Conteú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6977161"/>
              </p:ext>
            </p:extLst>
          </p:nvPr>
        </p:nvGraphicFramePr>
        <p:xfrm>
          <a:off x="3238479" y="2000240"/>
          <a:ext cx="8450283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Rectangle 11"/>
          <p:cNvSpPr/>
          <p:nvPr/>
        </p:nvSpPr>
        <p:spPr>
          <a:xfrm>
            <a:off x="0" y="5759737"/>
            <a:ext cx="10668032" cy="5848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403" name="Imagem 2" descr="Imagem 2"/>
          <p:cNvPicPr>
            <a:picLocks noChangeAspect="1"/>
          </p:cNvPicPr>
          <p:nvPr/>
        </p:nvPicPr>
        <p:blipFill>
          <a:blip r:embed="rId2"/>
          <a:srcRect l="19480" t="12986" r="20780" b="18181"/>
          <a:stretch>
            <a:fillRect/>
          </a:stretch>
        </p:blipFill>
        <p:spPr>
          <a:xfrm>
            <a:off x="10925791" y="5378719"/>
            <a:ext cx="885249" cy="979239"/>
          </a:xfrm>
          <a:prstGeom prst="rect">
            <a:avLst/>
          </a:prstGeom>
          <a:ln w="12700">
            <a:miter lim="400000"/>
          </a:ln>
        </p:spPr>
      </p:pic>
      <p:sp>
        <p:nvSpPr>
          <p:cNvPr id="404" name="TextBox 3"/>
          <p:cNvSpPr txBox="1"/>
          <p:nvPr/>
        </p:nvSpPr>
        <p:spPr>
          <a:xfrm>
            <a:off x="353919" y="2758382"/>
            <a:ext cx="3331240" cy="881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5500" spc="-229">
                <a:solidFill>
                  <a:srgbClr val="000000"/>
                </a:solidFill>
              </a:defRPr>
            </a:lvl1pPr>
          </a:lstStyle>
          <a:p>
            <a:r>
              <a:t>5x menos</a:t>
            </a:r>
          </a:p>
        </p:txBody>
      </p:sp>
      <p:sp>
        <p:nvSpPr>
          <p:cNvPr id="405" name="Rectangle 5"/>
          <p:cNvSpPr txBox="1"/>
          <p:nvPr/>
        </p:nvSpPr>
        <p:spPr>
          <a:xfrm>
            <a:off x="607254" y="3718500"/>
            <a:ext cx="2958784" cy="528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spc="-50">
                <a:solidFill>
                  <a:srgbClr val="000000"/>
                </a:solidFill>
              </a:defRPr>
            </a:lvl1pPr>
          </a:lstStyle>
          <a:p>
            <a:r>
              <a:t>CUSTA UMA PESSOA  NO MODELO MORADIA PRIMEIRO EM LOS ANGELES</a:t>
            </a:r>
          </a:p>
        </p:txBody>
      </p:sp>
      <p:sp>
        <p:nvSpPr>
          <p:cNvPr id="406" name="TextBox 8"/>
          <p:cNvSpPr txBox="1"/>
          <p:nvPr/>
        </p:nvSpPr>
        <p:spPr>
          <a:xfrm>
            <a:off x="2355210" y="635724"/>
            <a:ext cx="7481580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r>
              <a:t>RESULTADOS DO MODELO</a:t>
            </a:r>
          </a:p>
        </p:txBody>
      </p:sp>
      <p:sp>
        <p:nvSpPr>
          <p:cNvPr id="407" name="TextBox 5"/>
          <p:cNvSpPr txBox="1"/>
          <p:nvPr/>
        </p:nvSpPr>
        <p:spPr>
          <a:xfrm>
            <a:off x="3893409" y="1045892"/>
            <a:ext cx="4405182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r>
              <a:t>Moradia Primeiro</a:t>
            </a:r>
          </a:p>
        </p:txBody>
      </p:sp>
      <p:graphicFrame>
        <p:nvGraphicFramePr>
          <p:cNvPr id="408" name="Espaço Reservado para Conteúdo 7"/>
          <p:cNvGraphicFramePr/>
          <p:nvPr/>
        </p:nvGraphicFramePr>
        <p:xfrm>
          <a:off x="3738546" y="1822727"/>
          <a:ext cx="8321835" cy="3792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9" name="CaixaDeTexto 6"/>
          <p:cNvSpPr txBox="1"/>
          <p:nvPr/>
        </p:nvSpPr>
        <p:spPr>
          <a:xfrm>
            <a:off x="802224" y="5904023"/>
            <a:ext cx="3757220" cy="301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lnSpc>
                <a:spcPct val="100000"/>
              </a:lnSpc>
              <a:defRPr sz="1500" b="0" spc="0">
                <a:solidFill>
                  <a:srgbClr val="000000"/>
                </a:solidFill>
              </a:defRPr>
            </a:lvl1pPr>
          </a:lstStyle>
          <a:p>
            <a:r>
              <a:t>Fonte: Colorado Coalition for the Homeless</a:t>
            </a:r>
          </a:p>
        </p:txBody>
      </p:sp>
      <p:sp>
        <p:nvSpPr>
          <p:cNvPr id="410" name="CaixaDeTexto 8"/>
          <p:cNvSpPr txBox="1"/>
          <p:nvPr/>
        </p:nvSpPr>
        <p:spPr>
          <a:xfrm>
            <a:off x="5381290" y="2295097"/>
            <a:ext cx="1665497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914400">
              <a:lnSpc>
                <a:spcPct val="100000"/>
              </a:lnSpc>
              <a:defRPr sz="1800" spc="0">
                <a:solidFill>
                  <a:srgbClr val="000000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$2.897,00 / mês</a:t>
            </a:r>
          </a:p>
        </p:txBody>
      </p:sp>
      <p:sp>
        <p:nvSpPr>
          <p:cNvPr id="411" name="CaixaDeTexto 9"/>
          <p:cNvSpPr txBox="1"/>
          <p:nvPr/>
        </p:nvSpPr>
        <p:spPr>
          <a:xfrm>
            <a:off x="7792591" y="4371422"/>
            <a:ext cx="1484782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914400">
              <a:lnSpc>
                <a:spcPct val="100000"/>
              </a:lnSpc>
              <a:defRPr sz="1800" spc="0">
                <a:solidFill>
                  <a:srgbClr val="000000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$605,00 / mês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Rectangle 23"/>
          <p:cNvSpPr/>
          <p:nvPr/>
        </p:nvSpPr>
        <p:spPr>
          <a:xfrm>
            <a:off x="1" y="2780054"/>
            <a:ext cx="11953916" cy="281220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07" name="Rectangle 19"/>
          <p:cNvSpPr/>
          <p:nvPr/>
        </p:nvSpPr>
        <p:spPr>
          <a:xfrm>
            <a:off x="11848789" y="0"/>
            <a:ext cx="431047" cy="68580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308" name="Imagem 2" descr="Imagem 2"/>
          <p:cNvPicPr>
            <a:picLocks noChangeAspect="1"/>
          </p:cNvPicPr>
          <p:nvPr/>
        </p:nvPicPr>
        <p:blipFill>
          <a:blip r:embed="rId2"/>
          <a:srcRect l="19481" t="12986" r="20779" b="18181"/>
          <a:stretch>
            <a:fillRect/>
          </a:stretch>
        </p:blipFill>
        <p:spPr>
          <a:xfrm>
            <a:off x="9565087" y="743203"/>
            <a:ext cx="1496287" cy="1655152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TextBox 5"/>
          <p:cNvSpPr txBox="1"/>
          <p:nvPr/>
        </p:nvSpPr>
        <p:spPr>
          <a:xfrm>
            <a:off x="1058626" y="1487881"/>
            <a:ext cx="4405182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Modelo</a:t>
            </a:r>
          </a:p>
        </p:txBody>
      </p:sp>
      <p:sp>
        <p:nvSpPr>
          <p:cNvPr id="310" name="TextBox 5"/>
          <p:cNvSpPr txBox="1"/>
          <p:nvPr/>
        </p:nvSpPr>
        <p:spPr>
          <a:xfrm>
            <a:off x="1058626" y="1896919"/>
            <a:ext cx="4405182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t>Moradia Primeiro</a:t>
            </a:r>
          </a:p>
        </p:txBody>
      </p:sp>
      <p:pic>
        <p:nvPicPr>
          <p:cNvPr id="8" name="Espaço Reservado para Conteúdo 5">
            <a:extLst>
              <a:ext uri="{FF2B5EF4-FFF2-40B4-BE49-F238E27FC236}">
                <a16:creationId xmlns:a16="http://schemas.microsoft.com/office/drawing/2014/main" id="{461F7116-C51B-47F3-841C-7258349D7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51" y="325770"/>
            <a:ext cx="7788821" cy="620646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Rectangle 23"/>
          <p:cNvSpPr/>
          <p:nvPr/>
        </p:nvSpPr>
        <p:spPr>
          <a:xfrm>
            <a:off x="1" y="2836325"/>
            <a:ext cx="11953916" cy="281220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07" name="Rectangle 19"/>
          <p:cNvSpPr/>
          <p:nvPr/>
        </p:nvSpPr>
        <p:spPr>
          <a:xfrm>
            <a:off x="11848789" y="0"/>
            <a:ext cx="431047" cy="68580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308" name="Imagem 2" descr="Imagem 2"/>
          <p:cNvPicPr>
            <a:picLocks noChangeAspect="1"/>
          </p:cNvPicPr>
          <p:nvPr/>
        </p:nvPicPr>
        <p:blipFill>
          <a:blip r:embed="rId2"/>
          <a:srcRect l="19481" t="12986" r="20779" b="18181"/>
          <a:stretch>
            <a:fillRect/>
          </a:stretch>
        </p:blipFill>
        <p:spPr>
          <a:xfrm>
            <a:off x="9565087" y="743203"/>
            <a:ext cx="1496287" cy="1655152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389505F-0630-449F-B931-FB2C36E426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23" y="208939"/>
            <a:ext cx="6440122" cy="644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67724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Rectangle 23"/>
          <p:cNvSpPr/>
          <p:nvPr/>
        </p:nvSpPr>
        <p:spPr>
          <a:xfrm>
            <a:off x="1" y="2780054"/>
            <a:ext cx="11953916" cy="281220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06" name="TextBox 6"/>
          <p:cNvSpPr txBox="1"/>
          <p:nvPr/>
        </p:nvSpPr>
        <p:spPr>
          <a:xfrm>
            <a:off x="1023902" y="3143248"/>
            <a:ext cx="9850505" cy="3093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28600" indent="-228600">
              <a:lnSpc>
                <a:spcPct val="100000"/>
              </a:lnSpc>
              <a:buClr>
                <a:schemeClr val="accent4"/>
              </a:buClr>
              <a:buSzPct val="100000"/>
              <a:buFontTx/>
              <a:buChar char="✦"/>
              <a:defRPr sz="2700" b="0" i="1" spc="-168">
                <a:solidFill>
                  <a:srgbClr val="000000"/>
                </a:solidFill>
              </a:defRPr>
            </a:pPr>
            <a:r>
              <a:rPr lang="pt-BR" sz="2800" dirty="0"/>
              <a:t>A partir da verificação da falta de moradia e do esgotamento desse modelo de acolhimento, foram propostas alternativas. </a:t>
            </a:r>
          </a:p>
          <a:p>
            <a:pPr marL="228600" indent="-228600">
              <a:lnSpc>
                <a:spcPct val="100000"/>
              </a:lnSpc>
              <a:buClr>
                <a:schemeClr val="accent4"/>
              </a:buClr>
              <a:buSzPct val="100000"/>
              <a:buFontTx/>
              <a:buChar char="✦"/>
              <a:defRPr sz="2700" b="0" i="1" spc="-168">
                <a:solidFill>
                  <a:srgbClr val="000000"/>
                </a:solidFill>
              </a:defRPr>
            </a:pPr>
            <a:endParaRPr lang="pt-BR" sz="2800" dirty="0"/>
          </a:p>
          <a:p>
            <a:pPr marL="228600" indent="-228600">
              <a:lnSpc>
                <a:spcPct val="100000"/>
              </a:lnSpc>
              <a:buClr>
                <a:schemeClr val="accent4"/>
              </a:buClr>
              <a:buSzPct val="100000"/>
              <a:buFontTx/>
              <a:buChar char="✦"/>
              <a:defRPr sz="2700" b="0" i="1" spc="-168">
                <a:solidFill>
                  <a:srgbClr val="000000"/>
                </a:solidFill>
              </a:defRPr>
            </a:pPr>
            <a:r>
              <a:rPr lang="pt-BR" sz="2800" dirty="0"/>
              <a:t>A principal delas foi pluralizar as formas de atendimento na tentativa de produzir um sistema de “fluxo de moradia” preparatório. </a:t>
            </a:r>
          </a:p>
          <a:p>
            <a:pPr marL="228600" indent="-228600">
              <a:lnSpc>
                <a:spcPct val="100000"/>
              </a:lnSpc>
              <a:buClr>
                <a:schemeClr val="accent4"/>
              </a:buClr>
              <a:buSzPct val="100000"/>
              <a:buFontTx/>
              <a:buChar char="✦"/>
              <a:defRPr sz="2700" b="0" i="1" spc="-168">
                <a:solidFill>
                  <a:srgbClr val="000000"/>
                </a:solidFill>
              </a:defRPr>
            </a:pPr>
            <a:endParaRPr lang="pt-BR" sz="2800" dirty="0"/>
          </a:p>
          <a:p>
            <a:pPr marL="228600" indent="-228600">
              <a:lnSpc>
                <a:spcPct val="100000"/>
              </a:lnSpc>
              <a:buClr>
                <a:schemeClr val="accent4"/>
              </a:buClr>
              <a:buSzPct val="100000"/>
              <a:buChar char="✦"/>
              <a:defRPr sz="2700" b="0" i="1" spc="-168">
                <a:solidFill>
                  <a:srgbClr val="000000"/>
                </a:solidFill>
              </a:defRPr>
            </a:pPr>
            <a:endParaRPr dirty="0"/>
          </a:p>
        </p:txBody>
      </p:sp>
      <p:sp>
        <p:nvSpPr>
          <p:cNvPr id="307" name="Rectangle 19"/>
          <p:cNvSpPr/>
          <p:nvPr/>
        </p:nvSpPr>
        <p:spPr>
          <a:xfrm>
            <a:off x="11848789" y="0"/>
            <a:ext cx="431047" cy="68580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308" name="Imagem 2" descr="Imagem 2"/>
          <p:cNvPicPr>
            <a:picLocks noChangeAspect="1"/>
          </p:cNvPicPr>
          <p:nvPr/>
        </p:nvPicPr>
        <p:blipFill>
          <a:blip r:embed="rId2"/>
          <a:srcRect l="19481" t="12986" r="20779" b="18181"/>
          <a:stretch>
            <a:fillRect/>
          </a:stretch>
        </p:blipFill>
        <p:spPr>
          <a:xfrm>
            <a:off x="9565087" y="743203"/>
            <a:ext cx="1496287" cy="1655152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TextBox 5"/>
          <p:cNvSpPr txBox="1"/>
          <p:nvPr/>
        </p:nvSpPr>
        <p:spPr>
          <a:xfrm>
            <a:off x="1058626" y="1487881"/>
            <a:ext cx="7125606" cy="820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pt-BR" dirty="0"/>
              <a:t>Qual modelo utilizamos hoje?</a:t>
            </a:r>
            <a:endParaRPr dirty="0"/>
          </a:p>
        </p:txBody>
      </p:sp>
      <p:sp>
        <p:nvSpPr>
          <p:cNvPr id="310" name="TextBox 5"/>
          <p:cNvSpPr txBox="1"/>
          <p:nvPr/>
        </p:nvSpPr>
        <p:spPr>
          <a:xfrm>
            <a:off x="1058626" y="1896919"/>
            <a:ext cx="7609142" cy="820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2958874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Rectangle 11"/>
          <p:cNvSpPr/>
          <p:nvPr/>
        </p:nvSpPr>
        <p:spPr>
          <a:xfrm>
            <a:off x="2605322" y="4270448"/>
            <a:ext cx="6981357" cy="5848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16" name="Rounded Rectangle 21"/>
          <p:cNvSpPr/>
          <p:nvPr/>
        </p:nvSpPr>
        <p:spPr>
          <a:xfrm>
            <a:off x="1338538" y="2002653"/>
            <a:ext cx="9514924" cy="2638125"/>
          </a:xfrm>
          <a:prstGeom prst="roundRect">
            <a:avLst>
              <a:gd name="adj" fmla="val 9864"/>
            </a:avLst>
          </a:prstGeom>
          <a:solidFill>
            <a:srgbClr val="262626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</p:txBody>
      </p:sp>
      <p:sp>
        <p:nvSpPr>
          <p:cNvPr id="217" name="TextBox 8"/>
          <p:cNvSpPr txBox="1"/>
          <p:nvPr/>
        </p:nvSpPr>
        <p:spPr>
          <a:xfrm>
            <a:off x="1666844" y="2571744"/>
            <a:ext cx="8858311" cy="1446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lnSpc>
                <a:spcPct val="100000"/>
              </a:lnSpc>
              <a:defRPr sz="5500" spc="-229">
                <a:solidFill>
                  <a:srgbClr val="FFFFFF"/>
                </a:solidFill>
              </a:defRPr>
            </a:lvl1pPr>
          </a:lstStyle>
          <a:p>
            <a:r>
              <a:rPr lang="pt-BR" sz="4400" dirty="0"/>
              <a:t>Moradia Primeiro / </a:t>
            </a:r>
            <a:r>
              <a:rPr lang="pt-BR" sz="4400" i="1" dirty="0" err="1"/>
              <a:t>Housing</a:t>
            </a:r>
            <a:r>
              <a:rPr lang="pt-BR" sz="4400" i="1" dirty="0"/>
              <a:t> </a:t>
            </a:r>
            <a:r>
              <a:rPr lang="pt-BR" sz="4400" i="1" dirty="0" err="1"/>
              <a:t>First</a:t>
            </a:r>
            <a:r>
              <a:rPr lang="pt-BR" sz="4400" i="1" dirty="0"/>
              <a:t>:</a:t>
            </a:r>
          </a:p>
          <a:p>
            <a:r>
              <a:rPr lang="pt-BR" sz="4400" dirty="0"/>
              <a:t>Modelo ou princípio?</a:t>
            </a:r>
            <a:endParaRPr sz="4400" dirty="0"/>
          </a:p>
        </p:txBody>
      </p:sp>
      <p:pic>
        <p:nvPicPr>
          <p:cNvPr id="218" name="Imagem 2" descr="Imagem 2"/>
          <p:cNvPicPr>
            <a:picLocks noChangeAspect="1"/>
          </p:cNvPicPr>
          <p:nvPr/>
        </p:nvPicPr>
        <p:blipFill>
          <a:blip r:embed="rId2"/>
          <a:srcRect l="19480" t="12986" r="20780" b="18181"/>
          <a:stretch>
            <a:fillRect/>
          </a:stretch>
        </p:blipFill>
        <p:spPr>
          <a:xfrm>
            <a:off x="5653286" y="5288748"/>
            <a:ext cx="885249" cy="9792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Captura de Tela 2019-10-18 às 16.11.44.png" descr="Captura de Tela 2019-10-18 às 16.11.44.png"/>
          <p:cNvPicPr>
            <a:picLocks noChangeAspect="1"/>
          </p:cNvPicPr>
          <p:nvPr/>
        </p:nvPicPr>
        <p:blipFill>
          <a:blip r:embed="rId2">
            <a:alphaModFix amt="87944"/>
          </a:blip>
          <a:srcRect l="19429" r="22599"/>
          <a:stretch>
            <a:fillRect/>
          </a:stretch>
        </p:blipFill>
        <p:spPr>
          <a:xfrm>
            <a:off x="-111477" y="-36968"/>
            <a:ext cx="6030330" cy="6931936"/>
          </a:xfrm>
          <a:prstGeom prst="rect">
            <a:avLst/>
          </a:prstGeom>
          <a:ln w="12700">
            <a:miter lim="400000"/>
          </a:ln>
        </p:spPr>
      </p:pic>
      <p:sp>
        <p:nvSpPr>
          <p:cNvPr id="422" name="Text Box 10"/>
          <p:cNvSpPr txBox="1"/>
          <p:nvPr/>
        </p:nvSpPr>
        <p:spPr>
          <a:xfrm>
            <a:off x="7060795" y="4235715"/>
            <a:ext cx="3909775" cy="1532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0480" tIns="30480" rIns="30480" bIns="30480">
            <a:spAutoFit/>
          </a:bodyPr>
          <a:lstStyle>
            <a:lvl1pPr>
              <a:lnSpc>
                <a:spcPct val="100000"/>
              </a:lnSpc>
              <a:defRPr sz="3400" spc="-141">
                <a:solidFill>
                  <a:srgbClr val="535353"/>
                </a:solidFill>
              </a:defRPr>
            </a:lvl1pPr>
          </a:lstStyle>
          <a:p>
            <a:r>
              <a:t>Dados concretos para subsidiar políticas públicas!</a:t>
            </a:r>
          </a:p>
        </p:txBody>
      </p:sp>
      <p:sp>
        <p:nvSpPr>
          <p:cNvPr id="423" name="TextBox 5"/>
          <p:cNvSpPr txBox="1"/>
          <p:nvPr/>
        </p:nvSpPr>
        <p:spPr>
          <a:xfrm>
            <a:off x="7046155" y="3149895"/>
            <a:ext cx="4405183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t>Curitiba</a:t>
            </a:r>
          </a:p>
        </p:txBody>
      </p:sp>
      <p:sp>
        <p:nvSpPr>
          <p:cNvPr id="424" name="Rectangle 19"/>
          <p:cNvSpPr/>
          <p:nvPr/>
        </p:nvSpPr>
        <p:spPr>
          <a:xfrm>
            <a:off x="11848789" y="0"/>
            <a:ext cx="431047" cy="68580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25" name="TextBox 5"/>
          <p:cNvSpPr txBox="1"/>
          <p:nvPr/>
        </p:nvSpPr>
        <p:spPr>
          <a:xfrm>
            <a:off x="7046155" y="2064076"/>
            <a:ext cx="4405183" cy="820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Projeto </a:t>
            </a:r>
            <a:r>
              <a:rPr lang="pt-BR" dirty="0"/>
              <a:t>P</a:t>
            </a:r>
            <a:r>
              <a:t>iloto</a:t>
            </a:r>
          </a:p>
        </p:txBody>
      </p:sp>
      <p:pic>
        <p:nvPicPr>
          <p:cNvPr id="426" name="Imagem 2" descr="Imagem 2"/>
          <p:cNvPicPr>
            <a:picLocks noChangeAspect="1"/>
          </p:cNvPicPr>
          <p:nvPr/>
        </p:nvPicPr>
        <p:blipFill>
          <a:blip r:embed="rId3"/>
          <a:srcRect l="19481" t="9786" r="19481" b="18180"/>
          <a:stretch>
            <a:fillRect/>
          </a:stretch>
        </p:blipFill>
        <p:spPr>
          <a:xfrm>
            <a:off x="1813026" y="3214377"/>
            <a:ext cx="2532833" cy="2869626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TextBox 5"/>
          <p:cNvSpPr txBox="1"/>
          <p:nvPr/>
        </p:nvSpPr>
        <p:spPr>
          <a:xfrm>
            <a:off x="7046155" y="2716728"/>
            <a:ext cx="4405183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t>Moradia Primeiro</a:t>
            </a: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Rectangle 11"/>
          <p:cNvSpPr/>
          <p:nvPr/>
        </p:nvSpPr>
        <p:spPr>
          <a:xfrm>
            <a:off x="2605322" y="4270448"/>
            <a:ext cx="6981357" cy="5848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16" name="Rounded Rectangle 21"/>
          <p:cNvSpPr/>
          <p:nvPr/>
        </p:nvSpPr>
        <p:spPr>
          <a:xfrm>
            <a:off x="1338538" y="2002653"/>
            <a:ext cx="9514924" cy="2638125"/>
          </a:xfrm>
          <a:prstGeom prst="roundRect">
            <a:avLst>
              <a:gd name="adj" fmla="val 9864"/>
            </a:avLst>
          </a:prstGeom>
          <a:solidFill>
            <a:srgbClr val="262626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</p:txBody>
      </p:sp>
      <p:sp>
        <p:nvSpPr>
          <p:cNvPr id="217" name="TextBox 8"/>
          <p:cNvSpPr txBox="1"/>
          <p:nvPr/>
        </p:nvSpPr>
        <p:spPr>
          <a:xfrm>
            <a:off x="1666844" y="2571744"/>
            <a:ext cx="8858311" cy="1446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lnSpc>
                <a:spcPct val="100000"/>
              </a:lnSpc>
              <a:defRPr sz="5500" spc="-229">
                <a:solidFill>
                  <a:srgbClr val="FFFFFF"/>
                </a:solidFill>
              </a:defRPr>
            </a:lvl1pPr>
          </a:lstStyle>
          <a:p>
            <a:r>
              <a:rPr lang="pt-BR" sz="4400" dirty="0"/>
              <a:t>Moradia Primeiro / </a:t>
            </a:r>
            <a:r>
              <a:rPr lang="pt-BR" sz="4400" i="1" dirty="0" err="1"/>
              <a:t>Housing</a:t>
            </a:r>
            <a:r>
              <a:rPr lang="pt-BR" sz="4400" i="1" dirty="0"/>
              <a:t> </a:t>
            </a:r>
            <a:r>
              <a:rPr lang="pt-BR" sz="4400" i="1" dirty="0" err="1"/>
              <a:t>First</a:t>
            </a:r>
            <a:r>
              <a:rPr lang="pt-BR" sz="4400" i="1" dirty="0"/>
              <a:t>:</a:t>
            </a:r>
          </a:p>
          <a:p>
            <a:r>
              <a:rPr lang="pt-BR" sz="4400" dirty="0"/>
              <a:t>“Fazendo mais com menos”</a:t>
            </a:r>
            <a:endParaRPr sz="4400" dirty="0"/>
          </a:p>
        </p:txBody>
      </p:sp>
      <p:pic>
        <p:nvPicPr>
          <p:cNvPr id="218" name="Imagem 2" descr="Imagem 2"/>
          <p:cNvPicPr>
            <a:picLocks noChangeAspect="1"/>
          </p:cNvPicPr>
          <p:nvPr/>
        </p:nvPicPr>
        <p:blipFill>
          <a:blip r:embed="rId2"/>
          <a:srcRect l="19480" t="12986" r="20780" b="18181"/>
          <a:stretch>
            <a:fillRect/>
          </a:stretch>
        </p:blipFill>
        <p:spPr>
          <a:xfrm>
            <a:off x="5653286" y="5288748"/>
            <a:ext cx="885249" cy="9792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Rectangle 11"/>
          <p:cNvSpPr/>
          <p:nvPr/>
        </p:nvSpPr>
        <p:spPr>
          <a:xfrm>
            <a:off x="0" y="5759737"/>
            <a:ext cx="10668032" cy="5848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414" name="Imagem 2" descr="Imagem 2"/>
          <p:cNvPicPr>
            <a:picLocks noChangeAspect="1"/>
          </p:cNvPicPr>
          <p:nvPr/>
        </p:nvPicPr>
        <p:blipFill>
          <a:blip r:embed="rId2"/>
          <a:srcRect l="19480" t="12986" r="20780" b="18181"/>
          <a:stretch>
            <a:fillRect/>
          </a:stretch>
        </p:blipFill>
        <p:spPr>
          <a:xfrm>
            <a:off x="10847586" y="5542748"/>
            <a:ext cx="885249" cy="979239"/>
          </a:xfrm>
          <a:prstGeom prst="rect">
            <a:avLst/>
          </a:prstGeom>
          <a:ln w="12700">
            <a:miter lim="400000"/>
          </a:ln>
        </p:spPr>
      </p:pic>
      <p:sp>
        <p:nvSpPr>
          <p:cNvPr id="415" name="Rectangle 5"/>
          <p:cNvSpPr txBox="1"/>
          <p:nvPr/>
        </p:nvSpPr>
        <p:spPr>
          <a:xfrm>
            <a:off x="833136" y="3233242"/>
            <a:ext cx="2645065" cy="1093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700" spc="-70">
                <a:solidFill>
                  <a:srgbClr val="000000"/>
                </a:solidFill>
              </a:defRPr>
            </a:lvl1pPr>
          </a:lstStyle>
          <a:p>
            <a:r>
              <a:t>EXPERIÊNCIAS RECENTES NA GESTÃO PÚBLICA EM CURITIBA</a:t>
            </a:r>
          </a:p>
        </p:txBody>
      </p:sp>
      <p:sp>
        <p:nvSpPr>
          <p:cNvPr id="416" name="TextBox 8"/>
          <p:cNvSpPr txBox="1"/>
          <p:nvPr/>
        </p:nvSpPr>
        <p:spPr>
          <a:xfrm>
            <a:off x="2355210" y="635724"/>
            <a:ext cx="7481580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r>
              <a:t>RESULTADOS DO MODELO</a:t>
            </a:r>
          </a:p>
        </p:txBody>
      </p:sp>
      <p:sp>
        <p:nvSpPr>
          <p:cNvPr id="417" name="TextBox 5"/>
          <p:cNvSpPr txBox="1"/>
          <p:nvPr/>
        </p:nvSpPr>
        <p:spPr>
          <a:xfrm>
            <a:off x="3893409" y="1045892"/>
            <a:ext cx="4405182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r>
              <a:t>Moradia Primeiro</a:t>
            </a:r>
          </a:p>
        </p:txBody>
      </p:sp>
      <p:sp>
        <p:nvSpPr>
          <p:cNvPr id="418" name="CaixaDeTexto 6"/>
          <p:cNvSpPr txBox="1"/>
          <p:nvPr/>
        </p:nvSpPr>
        <p:spPr>
          <a:xfrm>
            <a:off x="802224" y="5904023"/>
            <a:ext cx="4952636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lnSpc>
                <a:spcPct val="100000"/>
              </a:lnSpc>
              <a:defRPr sz="1500" b="0" spc="0">
                <a:solidFill>
                  <a:srgbClr val="000000"/>
                </a:solidFill>
              </a:defRPr>
            </a:lvl1pPr>
          </a:lstStyle>
          <a:p>
            <a:r>
              <a:rPr lang="pt-BR" dirty="0"/>
              <a:t> Dados da Fundação de Ação Social de Curitiba – FAS</a:t>
            </a:r>
            <a:endParaRPr dirty="0"/>
          </a:p>
        </p:txBody>
      </p:sp>
      <p:graphicFrame>
        <p:nvGraphicFramePr>
          <p:cNvPr id="419" name="Espaço Reservado para Conteúdo 6"/>
          <p:cNvGraphicFramePr/>
          <p:nvPr/>
        </p:nvGraphicFramePr>
        <p:xfrm>
          <a:off x="3809983" y="2285991"/>
          <a:ext cx="7715304" cy="281295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3857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7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4191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FFFFFF"/>
                          </a:solidFill>
                        </a:rPr>
                        <a:t>Serviços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FFFFFF"/>
                          </a:solidFill>
                        </a:rPr>
                        <a:t>Custo / Beneficiário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191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/>
                        <a:t>Condomínio social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/>
                        <a:t>3.600,00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14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/>
                        <a:t>Hotel 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/>
                        <a:t>1.200,00 (sem RH)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14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/>
                        <a:t>UAI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/>
                        <a:t>2.840,00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14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/>
                        <a:t>Casas de Passagem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/>
                        <a:t>1.500,00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14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/>
                        <a:t>Centro Pop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/>
                        <a:t>2.115,00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Rectangle 23"/>
          <p:cNvSpPr/>
          <p:nvPr/>
        </p:nvSpPr>
        <p:spPr>
          <a:xfrm>
            <a:off x="0" y="2764977"/>
            <a:ext cx="11867260" cy="3307229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62" name="Rectangle 19"/>
          <p:cNvSpPr/>
          <p:nvPr/>
        </p:nvSpPr>
        <p:spPr>
          <a:xfrm>
            <a:off x="11848789" y="0"/>
            <a:ext cx="431047" cy="68580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463" name="Imagem 2" descr="Imagem 2"/>
          <p:cNvPicPr>
            <a:picLocks noChangeAspect="1"/>
          </p:cNvPicPr>
          <p:nvPr/>
        </p:nvPicPr>
        <p:blipFill>
          <a:blip r:embed="rId2"/>
          <a:srcRect l="19481" t="12986" r="20779" b="18181"/>
          <a:stretch>
            <a:fillRect/>
          </a:stretch>
        </p:blipFill>
        <p:spPr>
          <a:xfrm>
            <a:off x="9565087" y="743203"/>
            <a:ext cx="1496287" cy="1655152"/>
          </a:xfrm>
          <a:prstGeom prst="rect">
            <a:avLst/>
          </a:prstGeom>
          <a:ln w="12700">
            <a:miter lim="400000"/>
          </a:ln>
        </p:spPr>
      </p:pic>
      <p:sp>
        <p:nvSpPr>
          <p:cNvPr id="464" name="TextBox 5"/>
          <p:cNvSpPr txBox="1"/>
          <p:nvPr/>
        </p:nvSpPr>
        <p:spPr>
          <a:xfrm>
            <a:off x="1102544" y="653433"/>
            <a:ext cx="4405182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Modelo</a:t>
            </a:r>
          </a:p>
        </p:txBody>
      </p:sp>
      <p:sp>
        <p:nvSpPr>
          <p:cNvPr id="465" name="TextBox 5"/>
          <p:cNvSpPr txBox="1"/>
          <p:nvPr/>
        </p:nvSpPr>
        <p:spPr>
          <a:xfrm>
            <a:off x="1102544" y="1062471"/>
            <a:ext cx="6849968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t>Moradia Primeiro Curitiba</a:t>
            </a:r>
          </a:p>
        </p:txBody>
      </p:sp>
      <p:sp>
        <p:nvSpPr>
          <p:cNvPr id="466" name="Rectangle 5"/>
          <p:cNvSpPr txBox="1"/>
          <p:nvPr/>
        </p:nvSpPr>
        <p:spPr>
          <a:xfrm>
            <a:off x="1153981" y="2057016"/>
            <a:ext cx="5957523" cy="338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700" spc="-70">
                <a:solidFill>
                  <a:srgbClr val="000000"/>
                </a:solidFill>
              </a:defRPr>
            </a:lvl1pPr>
          </a:lstStyle>
          <a:p>
            <a:r>
              <a:t>CENÁRIOS DE GASTOS IDEIAIS - BENEFICIÁRIOS (mensal)</a:t>
            </a:r>
          </a:p>
        </p:txBody>
      </p:sp>
      <p:graphicFrame>
        <p:nvGraphicFramePr>
          <p:cNvPr id="467" name="Espaço Reservado para Conteúdo 6"/>
          <p:cNvGraphicFramePr/>
          <p:nvPr/>
        </p:nvGraphicFramePr>
        <p:xfrm>
          <a:off x="2003355" y="3192367"/>
          <a:ext cx="7803060" cy="2594087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3901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1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6061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Gastos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Valor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061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Aluguel / Condomínio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700,00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39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Luz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100,00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39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Internet / Telefone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150,00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39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Taxa de reserva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150,00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39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Equipe Técnica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1.180,00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39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TOTAL</a:t>
                      </a:r>
                    </a:p>
                  </a:txBody>
                  <a:tcPr marL="45720" marR="45720" horzOverflow="overflow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2.280,00 </a:t>
                      </a:r>
                    </a:p>
                  </a:txBody>
                  <a:tcPr marL="45720" marR="45720" horzOverflow="overflow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68" name="CaixaDeTexto 7"/>
          <p:cNvSpPr txBox="1"/>
          <p:nvPr/>
        </p:nvSpPr>
        <p:spPr>
          <a:xfrm>
            <a:off x="6252067" y="6116812"/>
            <a:ext cx="5318882" cy="553998"/>
          </a:xfrm>
          <a:prstGeom prst="rect">
            <a:avLst/>
          </a:prstGeom>
          <a:solidFill>
            <a:schemeClr val="accent4">
              <a:lumOff val="23725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lnSpc>
                <a:spcPct val="100000"/>
              </a:lnSpc>
              <a:defRPr sz="1500" b="0" spc="0">
                <a:solidFill>
                  <a:srgbClr val="000000"/>
                </a:solidFill>
              </a:defRPr>
            </a:lvl1pPr>
          </a:lstStyle>
          <a:p>
            <a:r>
              <a:t>Cada beneficiário</a:t>
            </a:r>
            <a:r>
              <a:rPr lang="pt-BR" dirty="0"/>
              <a:t>/a</a:t>
            </a:r>
            <a:r>
              <a:t> se compromete em despender 30% de seus ganhos com o custeio das despesas (fora pessoal).  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Rectangle 23"/>
          <p:cNvSpPr/>
          <p:nvPr/>
        </p:nvSpPr>
        <p:spPr>
          <a:xfrm>
            <a:off x="1" y="3288054"/>
            <a:ext cx="11953916" cy="230420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30" name="Rectangle 19"/>
          <p:cNvSpPr/>
          <p:nvPr/>
        </p:nvSpPr>
        <p:spPr>
          <a:xfrm>
            <a:off x="11848789" y="0"/>
            <a:ext cx="431047" cy="68580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431" name="Imagem 2" descr="Imagem 2"/>
          <p:cNvPicPr>
            <a:picLocks noChangeAspect="1"/>
          </p:cNvPicPr>
          <p:nvPr/>
        </p:nvPicPr>
        <p:blipFill>
          <a:blip r:embed="rId2"/>
          <a:srcRect l="19481" t="12986" r="20779" b="18181"/>
          <a:stretch>
            <a:fillRect/>
          </a:stretch>
        </p:blipFill>
        <p:spPr>
          <a:xfrm>
            <a:off x="9565087" y="743203"/>
            <a:ext cx="1496287" cy="1655152"/>
          </a:xfrm>
          <a:prstGeom prst="rect">
            <a:avLst/>
          </a:prstGeom>
          <a:ln w="12700">
            <a:miter lim="400000"/>
          </a:ln>
        </p:spPr>
      </p:pic>
      <p:sp>
        <p:nvSpPr>
          <p:cNvPr id="432" name="TextBox 5"/>
          <p:cNvSpPr txBox="1"/>
          <p:nvPr/>
        </p:nvSpPr>
        <p:spPr>
          <a:xfrm>
            <a:off x="1102544" y="653433"/>
            <a:ext cx="4405182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Modelo</a:t>
            </a:r>
          </a:p>
        </p:txBody>
      </p:sp>
      <p:sp>
        <p:nvSpPr>
          <p:cNvPr id="433" name="TextBox 5"/>
          <p:cNvSpPr txBox="1"/>
          <p:nvPr/>
        </p:nvSpPr>
        <p:spPr>
          <a:xfrm>
            <a:off x="1102544" y="1062471"/>
            <a:ext cx="6849968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t>Moradia Primeiro Curitiba</a:t>
            </a:r>
          </a:p>
        </p:txBody>
      </p:sp>
      <p:sp>
        <p:nvSpPr>
          <p:cNvPr id="434" name="Espaço Reservado para Texto 3"/>
          <p:cNvSpPr/>
          <p:nvPr/>
        </p:nvSpPr>
        <p:spPr>
          <a:xfrm>
            <a:off x="1335929" y="3877019"/>
            <a:ext cx="4078553" cy="1126270"/>
          </a:xfrm>
          <a:prstGeom prst="rect">
            <a:avLst/>
          </a:prstGeom>
          <a:solidFill>
            <a:srgbClr val="F3A447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 defTabSz="914400">
              <a:lnSpc>
                <a:spcPct val="90000"/>
              </a:lnSpc>
              <a:spcBef>
                <a:spcPts val="700"/>
              </a:spcBef>
              <a:defRPr sz="1900" b="0" spc="0">
                <a:solidFill>
                  <a:srgbClr val="000000"/>
                </a:solidFill>
              </a:defRPr>
            </a:lvl1pPr>
          </a:lstStyle>
          <a:p>
            <a:r>
              <a:rPr lang="pt-BR" dirty="0"/>
              <a:t>EMENDAS PARLAMENTARES:</a:t>
            </a:r>
          </a:p>
          <a:p>
            <a:r>
              <a:rPr lang="pt-BR" dirty="0"/>
              <a:t>R$ 1.700,00 PER CAPITA</a:t>
            </a:r>
            <a:endParaRPr/>
          </a:p>
        </p:txBody>
      </p:sp>
      <p:sp>
        <p:nvSpPr>
          <p:cNvPr id="435" name="Espaço Reservado para Texto 5"/>
          <p:cNvSpPr/>
          <p:nvPr/>
        </p:nvSpPr>
        <p:spPr>
          <a:xfrm>
            <a:off x="6094941" y="3875699"/>
            <a:ext cx="4304550" cy="1128910"/>
          </a:xfrm>
          <a:prstGeom prst="rect">
            <a:avLst/>
          </a:prstGeom>
          <a:solidFill>
            <a:schemeClr val="accent2">
              <a:lumOff val="1245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 defTabSz="914400">
              <a:lnSpc>
                <a:spcPct val="90000"/>
              </a:lnSpc>
              <a:spcBef>
                <a:spcPts val="700"/>
              </a:spcBef>
              <a:defRPr sz="1900" b="0" spc="0">
                <a:solidFill>
                  <a:srgbClr val="000000"/>
                </a:solidFill>
              </a:defRPr>
            </a:lvl1pPr>
          </a:lstStyle>
          <a:p>
            <a:r>
              <a:rPr lang="pt-BR" dirty="0"/>
              <a:t>VAGA NO CENTRO POP:</a:t>
            </a:r>
          </a:p>
          <a:p>
            <a:r>
              <a:rPr lang="pt-BR" dirty="0"/>
              <a:t>R$ 2.115,00 PER CAPITA</a:t>
            </a:r>
          </a:p>
        </p:txBody>
      </p:sp>
      <p:sp>
        <p:nvSpPr>
          <p:cNvPr id="436" name="Rectangle 5"/>
          <p:cNvSpPr txBox="1"/>
          <p:nvPr/>
        </p:nvSpPr>
        <p:spPr>
          <a:xfrm>
            <a:off x="1153981" y="2057016"/>
            <a:ext cx="3353247" cy="436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700" spc="-70">
                <a:solidFill>
                  <a:srgbClr val="000000"/>
                </a:solidFill>
              </a:defRPr>
            </a:lvl1pPr>
          </a:lstStyle>
          <a:p>
            <a:r>
              <a:rPr lang="pt-BR" dirty="0"/>
              <a:t>COMPARATIVO</a:t>
            </a:r>
            <a:endParaRPr/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Rectangle 23"/>
          <p:cNvSpPr/>
          <p:nvPr/>
        </p:nvSpPr>
        <p:spPr>
          <a:xfrm>
            <a:off x="1" y="2671500"/>
            <a:ext cx="11953916" cy="330723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71" name="Rectangle 19"/>
          <p:cNvSpPr/>
          <p:nvPr/>
        </p:nvSpPr>
        <p:spPr>
          <a:xfrm>
            <a:off x="11848789" y="0"/>
            <a:ext cx="431047" cy="68580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472" name="Imagem 2" descr="Imagem 2"/>
          <p:cNvPicPr>
            <a:picLocks noChangeAspect="1"/>
          </p:cNvPicPr>
          <p:nvPr/>
        </p:nvPicPr>
        <p:blipFill>
          <a:blip r:embed="rId2"/>
          <a:srcRect l="19481" t="12986" r="20779" b="18181"/>
          <a:stretch>
            <a:fillRect/>
          </a:stretch>
        </p:blipFill>
        <p:spPr>
          <a:xfrm>
            <a:off x="9565087" y="743203"/>
            <a:ext cx="1496287" cy="1655152"/>
          </a:xfrm>
          <a:prstGeom prst="rect">
            <a:avLst/>
          </a:prstGeom>
          <a:ln w="12700">
            <a:miter lim="400000"/>
          </a:ln>
        </p:spPr>
      </p:pic>
      <p:sp>
        <p:nvSpPr>
          <p:cNvPr id="473" name="TextBox 5"/>
          <p:cNvSpPr txBox="1"/>
          <p:nvPr/>
        </p:nvSpPr>
        <p:spPr>
          <a:xfrm>
            <a:off x="1102544" y="653433"/>
            <a:ext cx="4405182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Modelo</a:t>
            </a:r>
          </a:p>
        </p:txBody>
      </p:sp>
      <p:sp>
        <p:nvSpPr>
          <p:cNvPr id="474" name="TextBox 5"/>
          <p:cNvSpPr txBox="1"/>
          <p:nvPr/>
        </p:nvSpPr>
        <p:spPr>
          <a:xfrm>
            <a:off x="1102544" y="1062471"/>
            <a:ext cx="6849968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t>Moradia Primeiro Curitiba</a:t>
            </a:r>
          </a:p>
        </p:txBody>
      </p:sp>
      <p:sp>
        <p:nvSpPr>
          <p:cNvPr id="475" name="TextBox 6"/>
          <p:cNvSpPr txBox="1"/>
          <p:nvPr/>
        </p:nvSpPr>
        <p:spPr>
          <a:xfrm>
            <a:off x="994273" y="3071810"/>
            <a:ext cx="8556345" cy="2585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28600" indent="-228600">
              <a:lnSpc>
                <a:spcPct val="100000"/>
              </a:lnSpc>
              <a:buClr>
                <a:schemeClr val="accent4"/>
              </a:buClr>
              <a:buSzPct val="100000"/>
              <a:buChar char="✦"/>
              <a:defRPr sz="2700" b="0" i="1" spc="-168">
                <a:solidFill>
                  <a:srgbClr val="000000"/>
                </a:solidFill>
              </a:defRPr>
            </a:pPr>
            <a:r>
              <a:t>Atualmente o INRua aplica o projeto piloto em parceria com a Cúria da Igreja Católica </a:t>
            </a:r>
            <a:r>
              <a:rPr lang="pt-BR" dirty="0"/>
              <a:t>, o Movimento Nacional da População de Rua (MNPR) </a:t>
            </a:r>
            <a:r>
              <a:t>e a Casa de Acolhida São José</a:t>
            </a:r>
          </a:p>
          <a:p>
            <a:pPr marL="228600" indent="-228600">
              <a:lnSpc>
                <a:spcPct val="100000"/>
              </a:lnSpc>
              <a:buClr>
                <a:schemeClr val="accent4"/>
              </a:buClr>
              <a:buSzPct val="100000"/>
              <a:buChar char="✦"/>
              <a:defRPr sz="2700" b="0" i="1" spc="-168">
                <a:solidFill>
                  <a:srgbClr val="000000"/>
                </a:solidFill>
              </a:defRPr>
            </a:pPr>
            <a:r>
              <a:t>Recurso per capita: R$ 800,00 / mês</a:t>
            </a:r>
          </a:p>
          <a:p>
            <a:pPr marL="228600" indent="-228600">
              <a:lnSpc>
                <a:spcPct val="100000"/>
              </a:lnSpc>
              <a:buClr>
                <a:schemeClr val="accent4"/>
              </a:buClr>
              <a:buSzPct val="100000"/>
              <a:buChar char="✦"/>
              <a:defRPr sz="2700" b="0" i="1" spc="-168">
                <a:solidFill>
                  <a:srgbClr val="000000"/>
                </a:solidFill>
              </a:defRPr>
            </a:pPr>
            <a:r>
              <a:rPr lang="pt-BR" dirty="0"/>
              <a:t>4</a:t>
            </a:r>
            <a:r>
              <a:t> unidades domiciliares</a:t>
            </a:r>
          </a:p>
          <a:p>
            <a:pPr marL="228600" indent="-228600">
              <a:lnSpc>
                <a:spcPct val="100000"/>
              </a:lnSpc>
              <a:buClr>
                <a:schemeClr val="accent4"/>
              </a:buClr>
              <a:buSzPct val="100000"/>
              <a:buChar char="✦"/>
              <a:defRPr sz="2700" b="0" i="1" spc="-168">
                <a:solidFill>
                  <a:srgbClr val="000000"/>
                </a:solidFill>
              </a:defRPr>
            </a:pPr>
            <a:r>
              <a:t>3 profissionais na equipe</a:t>
            </a:r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Rectangle 23"/>
          <p:cNvSpPr/>
          <p:nvPr/>
        </p:nvSpPr>
        <p:spPr>
          <a:xfrm>
            <a:off x="1" y="2671500"/>
            <a:ext cx="11953916" cy="330723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78" name="Rectangle 19"/>
          <p:cNvSpPr/>
          <p:nvPr/>
        </p:nvSpPr>
        <p:spPr>
          <a:xfrm>
            <a:off x="11848789" y="0"/>
            <a:ext cx="431047" cy="68580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479" name="Imagem 2" descr="Imagem 2"/>
          <p:cNvPicPr>
            <a:picLocks noChangeAspect="1"/>
          </p:cNvPicPr>
          <p:nvPr/>
        </p:nvPicPr>
        <p:blipFill>
          <a:blip r:embed="rId2"/>
          <a:srcRect l="19481" t="12986" r="20779" b="18181"/>
          <a:stretch>
            <a:fillRect/>
          </a:stretch>
        </p:blipFill>
        <p:spPr>
          <a:xfrm>
            <a:off x="9565087" y="743203"/>
            <a:ext cx="1496287" cy="1655152"/>
          </a:xfrm>
          <a:prstGeom prst="rect">
            <a:avLst/>
          </a:prstGeom>
          <a:ln w="12700">
            <a:miter lim="400000"/>
          </a:ln>
        </p:spPr>
      </p:pic>
      <p:sp>
        <p:nvSpPr>
          <p:cNvPr id="480" name="TextBox 5"/>
          <p:cNvSpPr txBox="1"/>
          <p:nvPr/>
        </p:nvSpPr>
        <p:spPr>
          <a:xfrm>
            <a:off x="1102544" y="653433"/>
            <a:ext cx="4405182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Modelo</a:t>
            </a:r>
          </a:p>
        </p:txBody>
      </p:sp>
      <p:sp>
        <p:nvSpPr>
          <p:cNvPr id="481" name="TextBox 5"/>
          <p:cNvSpPr txBox="1"/>
          <p:nvPr/>
        </p:nvSpPr>
        <p:spPr>
          <a:xfrm>
            <a:off x="1102544" y="1062471"/>
            <a:ext cx="6849968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t>Moradia Primeiro Curitiba</a:t>
            </a:r>
          </a:p>
        </p:txBody>
      </p:sp>
      <p:sp>
        <p:nvSpPr>
          <p:cNvPr id="482" name="TextBox 6"/>
          <p:cNvSpPr txBox="1"/>
          <p:nvPr/>
        </p:nvSpPr>
        <p:spPr>
          <a:xfrm>
            <a:off x="1038191" y="3300753"/>
            <a:ext cx="10365688" cy="2585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28600" indent="-228600">
              <a:lnSpc>
                <a:spcPct val="100000"/>
              </a:lnSpc>
              <a:buClr>
                <a:schemeClr val="accent4"/>
              </a:buClr>
              <a:buSzPct val="100000"/>
              <a:buChar char="✦"/>
              <a:defRPr sz="2700" b="0" i="1" spc="-168">
                <a:solidFill>
                  <a:srgbClr val="000000"/>
                </a:solidFill>
              </a:defRPr>
            </a:pPr>
            <a:r>
              <a:rPr lang="pt-BR" dirty="0"/>
              <a:t>5</a:t>
            </a:r>
            <a:r>
              <a:rPr dirty="0"/>
              <a:t> </a:t>
            </a:r>
            <a:r>
              <a:rPr dirty="0" err="1"/>
              <a:t>pessoas</a:t>
            </a:r>
            <a:r>
              <a:rPr dirty="0"/>
              <a:t> </a:t>
            </a:r>
            <a:r>
              <a:rPr dirty="0" err="1"/>
              <a:t>atendidas</a:t>
            </a:r>
            <a:endParaRPr dirty="0"/>
          </a:p>
          <a:p>
            <a:pPr marL="228600" indent="-228600">
              <a:lnSpc>
                <a:spcPct val="100000"/>
              </a:lnSpc>
              <a:buClr>
                <a:schemeClr val="accent4"/>
              </a:buClr>
              <a:buSzPct val="100000"/>
              <a:buChar char="✦"/>
              <a:defRPr sz="2700" b="0" i="1" spc="-168">
                <a:solidFill>
                  <a:srgbClr val="000000"/>
                </a:solidFill>
              </a:defRPr>
            </a:pPr>
            <a:r>
              <a:rPr dirty="0" err="1"/>
              <a:t>Critério</a:t>
            </a:r>
            <a:r>
              <a:rPr dirty="0"/>
              <a:t> da </a:t>
            </a:r>
            <a:r>
              <a:rPr dirty="0" err="1"/>
              <a:t>diversidade</a:t>
            </a:r>
            <a:r>
              <a:rPr dirty="0"/>
              <a:t> </a:t>
            </a:r>
            <a:r>
              <a:rPr dirty="0" err="1"/>
              <a:t>populacional</a:t>
            </a:r>
            <a:r>
              <a:rPr dirty="0"/>
              <a:t> (</a:t>
            </a:r>
            <a:r>
              <a:rPr dirty="0" err="1"/>
              <a:t>dois</a:t>
            </a:r>
            <a:r>
              <a:rPr dirty="0"/>
              <a:t> </a:t>
            </a:r>
            <a:r>
              <a:rPr dirty="0" err="1"/>
              <a:t>homens</a:t>
            </a:r>
            <a:r>
              <a:rPr dirty="0"/>
              <a:t> </a:t>
            </a:r>
            <a:r>
              <a:rPr dirty="0" err="1"/>
              <a:t>solteiros</a:t>
            </a:r>
            <a:r>
              <a:rPr dirty="0"/>
              <a:t>, </a:t>
            </a:r>
            <a:r>
              <a:rPr dirty="0" err="1"/>
              <a:t>uma</a:t>
            </a:r>
            <a:r>
              <a:rPr dirty="0"/>
              <a:t> </a:t>
            </a:r>
            <a:r>
              <a:rPr dirty="0" err="1"/>
              <a:t>mulher</a:t>
            </a:r>
            <a:r>
              <a:rPr dirty="0"/>
              <a:t>, um </a:t>
            </a:r>
            <a:r>
              <a:rPr dirty="0" err="1"/>
              <a:t>casal</a:t>
            </a:r>
            <a:r>
              <a:rPr dirty="0"/>
              <a:t>)</a:t>
            </a:r>
          </a:p>
          <a:p>
            <a:pPr marL="228600" indent="-228600">
              <a:lnSpc>
                <a:spcPct val="100000"/>
              </a:lnSpc>
              <a:buClr>
                <a:schemeClr val="accent4"/>
              </a:buClr>
              <a:buSzPct val="100000"/>
              <a:buChar char="✦"/>
              <a:defRPr sz="2700" b="0" i="1" spc="-168">
                <a:solidFill>
                  <a:srgbClr val="000000"/>
                </a:solidFill>
              </a:defRPr>
            </a:pPr>
            <a:r>
              <a:rPr dirty="0" err="1"/>
              <a:t>Critério</a:t>
            </a:r>
            <a:r>
              <a:rPr dirty="0"/>
              <a:t> de </a:t>
            </a:r>
            <a:r>
              <a:rPr dirty="0" err="1"/>
              <a:t>diversidade</a:t>
            </a:r>
            <a:r>
              <a:rPr dirty="0"/>
              <a:t> de </a:t>
            </a:r>
            <a:r>
              <a:rPr dirty="0" err="1"/>
              <a:t>perfis</a:t>
            </a:r>
            <a:r>
              <a:rPr dirty="0"/>
              <a:t> (tempo de </a:t>
            </a:r>
            <a:r>
              <a:rPr dirty="0" err="1"/>
              <a:t>situação</a:t>
            </a:r>
            <a:r>
              <a:rPr dirty="0"/>
              <a:t> de </a:t>
            </a:r>
            <a:r>
              <a:rPr dirty="0" err="1"/>
              <a:t>rua</a:t>
            </a:r>
            <a:r>
              <a:rPr dirty="0"/>
              <a:t>, tempo </a:t>
            </a:r>
            <a:r>
              <a:rPr dirty="0" err="1"/>
              <a:t>em</a:t>
            </a:r>
            <a:r>
              <a:rPr dirty="0"/>
              <a:t> </a:t>
            </a:r>
            <a:r>
              <a:rPr dirty="0" err="1"/>
              <a:t>instituições</a:t>
            </a:r>
            <a:r>
              <a:rPr dirty="0"/>
              <a:t>, </a:t>
            </a:r>
            <a:r>
              <a:rPr dirty="0" err="1"/>
              <a:t>dependência</a:t>
            </a:r>
            <a:r>
              <a:rPr dirty="0"/>
              <a:t> de </a:t>
            </a:r>
            <a:r>
              <a:rPr dirty="0" err="1"/>
              <a:t>substâncias</a:t>
            </a:r>
            <a:r>
              <a:rPr dirty="0"/>
              <a:t> </a:t>
            </a:r>
            <a:r>
              <a:rPr dirty="0" err="1"/>
              <a:t>psicoativas</a:t>
            </a:r>
            <a:r>
              <a:rPr dirty="0"/>
              <a:t> e </a:t>
            </a:r>
            <a:r>
              <a:rPr dirty="0" err="1"/>
              <a:t>transtornos</a:t>
            </a:r>
            <a:r>
              <a:rPr dirty="0"/>
              <a:t> </a:t>
            </a:r>
            <a:r>
              <a:rPr dirty="0" err="1"/>
              <a:t>mentais</a:t>
            </a:r>
            <a:r>
              <a:rPr lang="pt-BR" dirty="0"/>
              <a:t> – Maior grau de autonomia</a:t>
            </a:r>
            <a:r>
              <a:rPr dirty="0"/>
              <a:t>)</a:t>
            </a:r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Rectangle 23"/>
          <p:cNvSpPr/>
          <p:nvPr/>
        </p:nvSpPr>
        <p:spPr>
          <a:xfrm>
            <a:off x="1" y="2671500"/>
            <a:ext cx="11953916" cy="330723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71" name="Rectangle 19"/>
          <p:cNvSpPr/>
          <p:nvPr/>
        </p:nvSpPr>
        <p:spPr>
          <a:xfrm>
            <a:off x="11848789" y="0"/>
            <a:ext cx="431047" cy="68580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472" name="Imagem 2" descr="Imagem 2"/>
          <p:cNvPicPr>
            <a:picLocks noChangeAspect="1"/>
          </p:cNvPicPr>
          <p:nvPr/>
        </p:nvPicPr>
        <p:blipFill>
          <a:blip r:embed="rId2"/>
          <a:srcRect l="19481" t="12986" r="20779" b="18181"/>
          <a:stretch>
            <a:fillRect/>
          </a:stretch>
        </p:blipFill>
        <p:spPr>
          <a:xfrm>
            <a:off x="9565087" y="743203"/>
            <a:ext cx="1496287" cy="1655152"/>
          </a:xfrm>
          <a:prstGeom prst="rect">
            <a:avLst/>
          </a:prstGeom>
          <a:ln w="12700">
            <a:miter lim="400000"/>
          </a:ln>
        </p:spPr>
      </p:pic>
      <p:sp>
        <p:nvSpPr>
          <p:cNvPr id="473" name="TextBox 5"/>
          <p:cNvSpPr txBox="1"/>
          <p:nvPr/>
        </p:nvSpPr>
        <p:spPr>
          <a:xfrm>
            <a:off x="1102544" y="653433"/>
            <a:ext cx="4405182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Modelo</a:t>
            </a:r>
          </a:p>
        </p:txBody>
      </p:sp>
      <p:sp>
        <p:nvSpPr>
          <p:cNvPr id="474" name="TextBox 5"/>
          <p:cNvSpPr txBox="1"/>
          <p:nvPr/>
        </p:nvSpPr>
        <p:spPr>
          <a:xfrm>
            <a:off x="1102544" y="1062471"/>
            <a:ext cx="6849968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t>Moradia Primeiro Curitiba</a:t>
            </a:r>
          </a:p>
        </p:txBody>
      </p:sp>
      <p:sp>
        <p:nvSpPr>
          <p:cNvPr id="475" name="TextBox 6"/>
          <p:cNvSpPr txBox="1"/>
          <p:nvPr/>
        </p:nvSpPr>
        <p:spPr>
          <a:xfrm>
            <a:off x="994273" y="3071810"/>
            <a:ext cx="8556345" cy="1754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28600" indent="-228600">
              <a:lnSpc>
                <a:spcPct val="100000"/>
              </a:lnSpc>
              <a:buClr>
                <a:schemeClr val="accent4"/>
              </a:buClr>
              <a:buSzPct val="100000"/>
              <a:buChar char="✦"/>
              <a:defRPr sz="2700" b="0" i="1" spc="-168">
                <a:solidFill>
                  <a:srgbClr val="000000"/>
                </a:solidFill>
              </a:defRPr>
            </a:pPr>
            <a:r>
              <a:rPr lang="pt-BR" dirty="0"/>
              <a:t>Atualmente (emendas)</a:t>
            </a:r>
            <a:endParaRPr dirty="0"/>
          </a:p>
          <a:p>
            <a:pPr marL="228600" indent="-228600">
              <a:lnSpc>
                <a:spcPct val="100000"/>
              </a:lnSpc>
              <a:buClr>
                <a:schemeClr val="accent4"/>
              </a:buClr>
              <a:buSzPct val="100000"/>
              <a:buChar char="✦"/>
              <a:defRPr sz="2700" b="0" i="1" spc="-168">
                <a:solidFill>
                  <a:srgbClr val="000000"/>
                </a:solidFill>
              </a:defRPr>
            </a:pPr>
            <a:r>
              <a:rPr dirty="0" err="1"/>
              <a:t>Recurso</a:t>
            </a:r>
            <a:r>
              <a:rPr dirty="0"/>
              <a:t> per capita: R$ </a:t>
            </a:r>
            <a:r>
              <a:rPr lang="pt-BR" dirty="0"/>
              <a:t>1.820,00</a:t>
            </a:r>
            <a:r>
              <a:rPr dirty="0"/>
              <a:t> / </a:t>
            </a:r>
            <a:r>
              <a:rPr dirty="0" err="1"/>
              <a:t>mês</a:t>
            </a:r>
            <a:endParaRPr dirty="0"/>
          </a:p>
          <a:p>
            <a:pPr marL="228600" indent="-228600">
              <a:lnSpc>
                <a:spcPct val="100000"/>
              </a:lnSpc>
              <a:buClr>
                <a:schemeClr val="accent4"/>
              </a:buClr>
              <a:buSzPct val="100000"/>
              <a:buChar char="✦"/>
              <a:defRPr sz="2700" b="0" i="1" spc="-168">
                <a:solidFill>
                  <a:srgbClr val="000000"/>
                </a:solidFill>
              </a:defRPr>
            </a:pPr>
            <a:r>
              <a:rPr lang="pt-BR" dirty="0"/>
              <a:t>10 pessoas atendidas</a:t>
            </a:r>
            <a:endParaRPr dirty="0"/>
          </a:p>
          <a:p>
            <a:pPr marL="228600" indent="-228600">
              <a:lnSpc>
                <a:spcPct val="100000"/>
              </a:lnSpc>
              <a:buClr>
                <a:schemeClr val="accent4"/>
              </a:buClr>
              <a:buSzPct val="100000"/>
              <a:buChar char="✦"/>
              <a:defRPr sz="2700" b="0" i="1" spc="-168">
                <a:solidFill>
                  <a:srgbClr val="000000"/>
                </a:solidFill>
              </a:defRPr>
            </a:pPr>
            <a:r>
              <a:rPr dirty="0"/>
              <a:t>3 </a:t>
            </a:r>
            <a:r>
              <a:rPr dirty="0" err="1"/>
              <a:t>profissionais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equipe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6831451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Rectangle 23"/>
          <p:cNvSpPr/>
          <p:nvPr/>
        </p:nvSpPr>
        <p:spPr>
          <a:xfrm>
            <a:off x="0" y="2603718"/>
            <a:ext cx="11953916" cy="3713416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85" name="Rectangle 19"/>
          <p:cNvSpPr/>
          <p:nvPr/>
        </p:nvSpPr>
        <p:spPr>
          <a:xfrm>
            <a:off x="11848789" y="0"/>
            <a:ext cx="431047" cy="68580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486" name="Imagem 2" descr="Imagem 2"/>
          <p:cNvPicPr>
            <a:picLocks noChangeAspect="1"/>
          </p:cNvPicPr>
          <p:nvPr/>
        </p:nvPicPr>
        <p:blipFill>
          <a:blip r:embed="rId2"/>
          <a:srcRect l="19481" t="12986" r="20779" b="18181"/>
          <a:stretch>
            <a:fillRect/>
          </a:stretch>
        </p:blipFill>
        <p:spPr>
          <a:xfrm>
            <a:off x="9565087" y="743203"/>
            <a:ext cx="1496287" cy="1655152"/>
          </a:xfrm>
          <a:prstGeom prst="rect">
            <a:avLst/>
          </a:prstGeom>
          <a:ln w="12700">
            <a:miter lim="400000"/>
          </a:ln>
        </p:spPr>
      </p:pic>
      <p:sp>
        <p:nvSpPr>
          <p:cNvPr id="487" name="TextBox 5"/>
          <p:cNvSpPr txBox="1"/>
          <p:nvPr/>
        </p:nvSpPr>
        <p:spPr>
          <a:xfrm>
            <a:off x="1102544" y="653433"/>
            <a:ext cx="4405182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Modelo</a:t>
            </a:r>
          </a:p>
        </p:txBody>
      </p:sp>
      <p:sp>
        <p:nvSpPr>
          <p:cNvPr id="488" name="TextBox 5"/>
          <p:cNvSpPr txBox="1"/>
          <p:nvPr/>
        </p:nvSpPr>
        <p:spPr>
          <a:xfrm>
            <a:off x="1102544" y="1062471"/>
            <a:ext cx="6849968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t>Moradia Primeiro Curitiba</a:t>
            </a:r>
          </a:p>
        </p:txBody>
      </p:sp>
      <p:sp>
        <p:nvSpPr>
          <p:cNvPr id="489" name="Rectangle 5"/>
          <p:cNvSpPr txBox="1"/>
          <p:nvPr/>
        </p:nvSpPr>
        <p:spPr>
          <a:xfrm>
            <a:off x="1153981" y="2057016"/>
            <a:ext cx="5957523" cy="338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700" spc="-70">
                <a:solidFill>
                  <a:srgbClr val="000000"/>
                </a:solidFill>
              </a:defRPr>
            </a:lvl1pPr>
          </a:lstStyle>
          <a:p>
            <a:r>
              <a:t>PASSO A PASSO </a:t>
            </a:r>
          </a:p>
        </p:txBody>
      </p:sp>
      <p:sp>
        <p:nvSpPr>
          <p:cNvPr id="490" name="Treinamento da equipe: filosofia e método do modelo “Housing First”…"/>
          <p:cNvSpPr txBox="1">
            <a:spLocks noGrp="1"/>
          </p:cNvSpPr>
          <p:nvPr>
            <p:ph type="body" sz="half" idx="4294967295"/>
          </p:nvPr>
        </p:nvSpPr>
        <p:spPr>
          <a:xfrm>
            <a:off x="1138931" y="2780054"/>
            <a:ext cx="9146892" cy="340523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190500" indent="-190500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SzPct val="71000"/>
              <a:buFontTx/>
              <a:buChar char="✦"/>
              <a:defRPr sz="1700" i="1" spc="-51">
                <a:latin typeface="Arial"/>
                <a:ea typeface="Arial"/>
                <a:cs typeface="Arial"/>
                <a:sym typeface="Arial"/>
              </a:defRPr>
            </a:pPr>
            <a:r>
              <a:rPr b="1" dirty="0" err="1"/>
              <a:t>Treinamento</a:t>
            </a:r>
            <a:r>
              <a:rPr b="1" dirty="0"/>
              <a:t> da </a:t>
            </a:r>
            <a:r>
              <a:rPr b="1" dirty="0" err="1"/>
              <a:t>equipe</a:t>
            </a:r>
            <a:r>
              <a:rPr b="1" dirty="0"/>
              <a:t>:</a:t>
            </a:r>
            <a:r>
              <a:rPr dirty="0"/>
              <a:t> </a:t>
            </a:r>
            <a:r>
              <a:rPr dirty="0" err="1"/>
              <a:t>filosofia</a:t>
            </a:r>
            <a:r>
              <a:rPr dirty="0"/>
              <a:t> e </a:t>
            </a:r>
            <a:r>
              <a:rPr dirty="0" err="1"/>
              <a:t>método</a:t>
            </a:r>
            <a:r>
              <a:rPr dirty="0"/>
              <a:t> do </a:t>
            </a:r>
            <a:r>
              <a:rPr dirty="0" err="1"/>
              <a:t>modelo</a:t>
            </a:r>
            <a:r>
              <a:rPr dirty="0"/>
              <a:t> “Housing First”</a:t>
            </a:r>
          </a:p>
          <a:p>
            <a:pPr marL="190500" indent="-190500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SzPct val="71000"/>
              <a:buFontTx/>
              <a:buChar char="✦"/>
              <a:defRPr sz="1700" b="1" i="1" spc="-51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Abordagem</a:t>
            </a:r>
            <a:r>
              <a:rPr dirty="0"/>
              <a:t> social</a:t>
            </a:r>
          </a:p>
          <a:p>
            <a:pPr marL="190500" indent="-190500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SzPct val="71000"/>
              <a:buFontTx/>
              <a:buChar char="✦"/>
              <a:defRPr sz="1700" i="1" spc="-51">
                <a:latin typeface="Arial"/>
                <a:ea typeface="Arial"/>
                <a:cs typeface="Arial"/>
                <a:sym typeface="Arial"/>
              </a:defRPr>
            </a:pPr>
            <a:r>
              <a:rPr b="1" dirty="0" err="1"/>
              <a:t>Seleção</a:t>
            </a:r>
            <a:r>
              <a:rPr b="1" dirty="0"/>
              <a:t> de </a:t>
            </a:r>
            <a:r>
              <a:rPr b="1" dirty="0" err="1"/>
              <a:t>pessoas</a:t>
            </a:r>
            <a:r>
              <a:rPr dirty="0"/>
              <a:t> a </a:t>
            </a:r>
            <a:r>
              <a:rPr dirty="0" err="1"/>
              <a:t>serem</a:t>
            </a:r>
            <a:r>
              <a:rPr dirty="0"/>
              <a:t> </a:t>
            </a:r>
            <a:r>
              <a:rPr dirty="0" err="1"/>
              <a:t>atendidas</a:t>
            </a:r>
            <a:endParaRPr dirty="0"/>
          </a:p>
          <a:p>
            <a:pPr marL="190500" indent="-190500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SzPct val="71000"/>
              <a:buFontTx/>
              <a:buChar char="✦"/>
              <a:defRPr sz="1700" i="1" spc="-51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Produção</a:t>
            </a:r>
            <a:r>
              <a:rPr dirty="0"/>
              <a:t> de </a:t>
            </a:r>
            <a:r>
              <a:rPr b="1" dirty="0" err="1"/>
              <a:t>perfil</a:t>
            </a:r>
            <a:r>
              <a:rPr b="1" dirty="0"/>
              <a:t> social e </a:t>
            </a:r>
            <a:r>
              <a:rPr b="1" dirty="0" err="1"/>
              <a:t>demandas</a:t>
            </a:r>
            <a:r>
              <a:rPr b="1" dirty="0"/>
              <a:t> </a:t>
            </a:r>
            <a:r>
              <a:rPr b="1" dirty="0" err="1"/>
              <a:t>individuais</a:t>
            </a:r>
            <a:r>
              <a:rPr dirty="0"/>
              <a:t> (</a:t>
            </a:r>
            <a:r>
              <a:rPr dirty="0" err="1"/>
              <a:t>pré-morar</a:t>
            </a:r>
            <a:r>
              <a:rPr dirty="0"/>
              <a:t>)</a:t>
            </a:r>
          </a:p>
          <a:p>
            <a:pPr marL="190500" indent="-190500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SzPct val="71000"/>
              <a:buFontTx/>
              <a:buChar char="✦"/>
              <a:defRPr sz="1700" i="1" spc="-51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Reconhecimento</a:t>
            </a:r>
            <a:r>
              <a:rPr dirty="0"/>
              <a:t> e </a:t>
            </a:r>
            <a:r>
              <a:rPr dirty="0" err="1"/>
              <a:t>inventário</a:t>
            </a:r>
            <a:r>
              <a:rPr dirty="0"/>
              <a:t> de </a:t>
            </a:r>
            <a:r>
              <a:rPr b="1" dirty="0" err="1"/>
              <a:t>possíveis</a:t>
            </a:r>
            <a:r>
              <a:rPr b="1" dirty="0"/>
              <a:t> </a:t>
            </a:r>
            <a:r>
              <a:rPr b="1" dirty="0" err="1"/>
              <a:t>locações</a:t>
            </a:r>
            <a:endParaRPr b="1" dirty="0"/>
          </a:p>
          <a:p>
            <a:pPr marL="190500" indent="-190500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SzPct val="71000"/>
              <a:buFontTx/>
              <a:buChar char="✦"/>
              <a:defRPr sz="1700" i="1" spc="-51">
                <a:latin typeface="Arial"/>
                <a:ea typeface="Arial"/>
                <a:cs typeface="Arial"/>
                <a:sym typeface="Arial"/>
              </a:defRPr>
            </a:pPr>
            <a:r>
              <a:rPr b="1" dirty="0" err="1"/>
              <a:t>Visitas</a:t>
            </a:r>
            <a:r>
              <a:rPr b="1" dirty="0"/>
              <a:t> </a:t>
            </a:r>
            <a:r>
              <a:rPr dirty="0"/>
              <a:t>para </a:t>
            </a:r>
            <a:r>
              <a:rPr dirty="0" err="1"/>
              <a:t>escolha</a:t>
            </a:r>
            <a:r>
              <a:rPr dirty="0"/>
              <a:t> da </a:t>
            </a:r>
            <a:r>
              <a:rPr dirty="0" err="1"/>
              <a:t>unidade</a:t>
            </a:r>
            <a:endParaRPr dirty="0"/>
          </a:p>
          <a:p>
            <a:pPr marL="190500" indent="-190500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SzPct val="71000"/>
              <a:buFontTx/>
              <a:buChar char="✦"/>
              <a:defRPr sz="1700" i="1" spc="-51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Estudo</a:t>
            </a:r>
            <a:r>
              <a:rPr dirty="0"/>
              <a:t> </a:t>
            </a:r>
            <a:r>
              <a:rPr dirty="0" err="1"/>
              <a:t>assistido</a:t>
            </a:r>
            <a:r>
              <a:rPr dirty="0"/>
              <a:t> e </a:t>
            </a:r>
            <a:r>
              <a:rPr dirty="0" err="1"/>
              <a:t>assinatura</a:t>
            </a:r>
            <a:r>
              <a:rPr dirty="0"/>
              <a:t> do </a:t>
            </a:r>
            <a:r>
              <a:rPr b="1" dirty="0" err="1"/>
              <a:t>acordo</a:t>
            </a:r>
            <a:r>
              <a:rPr b="1" dirty="0"/>
              <a:t> de </a:t>
            </a:r>
            <a:r>
              <a:rPr b="1" dirty="0" err="1"/>
              <a:t>locação</a:t>
            </a:r>
            <a:r>
              <a:rPr b="1" dirty="0"/>
              <a:t> e </a:t>
            </a:r>
            <a:r>
              <a:rPr b="1" dirty="0" err="1"/>
              <a:t>adesão</a:t>
            </a:r>
            <a:r>
              <a:rPr b="1" dirty="0"/>
              <a:t> </a:t>
            </a:r>
            <a:r>
              <a:rPr b="1" dirty="0" err="1"/>
              <a:t>ao</a:t>
            </a:r>
            <a:r>
              <a:rPr b="1" dirty="0"/>
              <a:t> </a:t>
            </a:r>
            <a:r>
              <a:rPr b="1" dirty="0" err="1"/>
              <a:t>programa</a:t>
            </a:r>
            <a:endParaRPr b="1" dirty="0"/>
          </a:p>
          <a:p>
            <a:pPr marL="190500" indent="-190500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SzPct val="71000"/>
              <a:buFontTx/>
              <a:buChar char="✦"/>
              <a:defRPr sz="1700" b="1" i="1" spc="-51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Locação</a:t>
            </a:r>
            <a:endParaRPr dirty="0"/>
          </a:p>
          <a:p>
            <a:pPr marL="190500" indent="-190500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SzPct val="71000"/>
              <a:buFontTx/>
              <a:buChar char="✦"/>
              <a:defRPr sz="1700" i="1" spc="-51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Mudança</a:t>
            </a:r>
            <a:r>
              <a:rPr dirty="0"/>
              <a:t> e </a:t>
            </a:r>
            <a:r>
              <a:rPr dirty="0" err="1"/>
              <a:t>instalação</a:t>
            </a:r>
            <a:r>
              <a:rPr dirty="0"/>
              <a:t> de</a:t>
            </a:r>
            <a:r>
              <a:rPr b="1" dirty="0"/>
              <a:t> </a:t>
            </a:r>
            <a:r>
              <a:rPr b="1" dirty="0" err="1"/>
              <a:t>mobília</a:t>
            </a:r>
            <a:r>
              <a:rPr b="1" dirty="0"/>
              <a:t> </a:t>
            </a:r>
            <a:r>
              <a:rPr b="1" dirty="0" err="1"/>
              <a:t>mínima</a:t>
            </a:r>
            <a:endParaRPr b="1" dirty="0"/>
          </a:p>
          <a:p>
            <a:pPr marL="190500" indent="-190500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SzPct val="71000"/>
              <a:buFontTx/>
              <a:buChar char="✦"/>
              <a:defRPr sz="1700" i="1" spc="-51">
                <a:latin typeface="Arial"/>
                <a:ea typeface="Arial"/>
                <a:cs typeface="Arial"/>
                <a:sym typeface="Arial"/>
              </a:defRPr>
            </a:pPr>
            <a:r>
              <a:rPr b="1" dirty="0" err="1"/>
              <a:t>Acompanhamento</a:t>
            </a:r>
            <a:r>
              <a:rPr b="1" dirty="0"/>
              <a:t> individual </a:t>
            </a:r>
            <a:r>
              <a:rPr dirty="0"/>
              <a:t>com </a:t>
            </a:r>
            <a:r>
              <a:rPr dirty="0" err="1"/>
              <a:t>visitas</a:t>
            </a:r>
            <a:r>
              <a:rPr dirty="0"/>
              <a:t> </a:t>
            </a:r>
            <a:r>
              <a:rPr dirty="0" err="1"/>
              <a:t>domiciliares</a:t>
            </a:r>
            <a:endParaRPr dirty="0"/>
          </a:p>
          <a:p>
            <a:pPr marL="190500" indent="-190500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SzPct val="71000"/>
              <a:buFontTx/>
              <a:buChar char="✦"/>
              <a:defRPr sz="1700" i="1" spc="-51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Produção</a:t>
            </a:r>
            <a:r>
              <a:rPr dirty="0"/>
              <a:t> de </a:t>
            </a:r>
            <a:r>
              <a:rPr dirty="0" err="1"/>
              <a:t>plano</a:t>
            </a:r>
            <a:r>
              <a:rPr dirty="0"/>
              <a:t> para </a:t>
            </a:r>
            <a:r>
              <a:rPr b="1" dirty="0" err="1"/>
              <a:t>gestão</a:t>
            </a:r>
            <a:r>
              <a:rPr b="1" dirty="0"/>
              <a:t> de crises</a:t>
            </a:r>
          </a:p>
          <a:p>
            <a:pPr marL="190500" indent="-190500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SzPct val="71000"/>
              <a:buFontTx/>
              <a:buChar char="✦"/>
              <a:defRPr sz="1700" i="1" spc="-51">
                <a:latin typeface="Arial"/>
                <a:ea typeface="Arial"/>
                <a:cs typeface="Arial"/>
                <a:sym typeface="Arial"/>
              </a:defRPr>
            </a:pPr>
            <a:r>
              <a:rPr b="1" dirty="0" err="1"/>
              <a:t>Manutenção</a:t>
            </a:r>
            <a:r>
              <a:rPr dirty="0"/>
              <a:t> da </a:t>
            </a:r>
            <a:r>
              <a:rPr dirty="0" err="1"/>
              <a:t>vida</a:t>
            </a:r>
            <a:r>
              <a:rPr dirty="0"/>
              <a:t> </a:t>
            </a:r>
            <a:r>
              <a:rPr dirty="0" err="1"/>
              <a:t>domiciliada</a:t>
            </a:r>
            <a:r>
              <a:rPr dirty="0"/>
              <a:t> </a:t>
            </a:r>
            <a:endParaRPr lang="pt-BR" dirty="0"/>
          </a:p>
          <a:p>
            <a:pPr marL="190500" indent="-190500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SzPct val="71000"/>
              <a:buFontTx/>
              <a:buChar char="✦"/>
              <a:defRPr sz="1700" i="1" spc="-51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Conexão</a:t>
            </a:r>
            <a:r>
              <a:rPr dirty="0"/>
              <a:t> com </a:t>
            </a:r>
            <a:r>
              <a:rPr dirty="0" err="1"/>
              <a:t>demais</a:t>
            </a:r>
            <a:r>
              <a:rPr dirty="0"/>
              <a:t> </a:t>
            </a:r>
            <a:r>
              <a:rPr b="1" dirty="0" err="1"/>
              <a:t>políticas</a:t>
            </a:r>
            <a:r>
              <a:rPr b="1" dirty="0"/>
              <a:t> </a:t>
            </a:r>
            <a:r>
              <a:rPr b="1" dirty="0" err="1"/>
              <a:t>públicas</a:t>
            </a:r>
            <a:r>
              <a:rPr dirty="0"/>
              <a:t> de </a:t>
            </a:r>
            <a:r>
              <a:rPr dirty="0" err="1"/>
              <a:t>acordo</a:t>
            </a:r>
            <a:r>
              <a:rPr dirty="0"/>
              <a:t> com as </a:t>
            </a:r>
            <a:r>
              <a:rPr b="1" dirty="0" err="1"/>
              <a:t>demandas</a:t>
            </a:r>
            <a:r>
              <a:rPr b="1" dirty="0"/>
              <a:t> </a:t>
            </a:r>
            <a:r>
              <a:rPr lang="pt-BR" b="1" dirty="0"/>
              <a:t>individuais</a:t>
            </a:r>
            <a:endParaRPr b="1"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Rectangle 23"/>
          <p:cNvSpPr/>
          <p:nvPr/>
        </p:nvSpPr>
        <p:spPr>
          <a:xfrm>
            <a:off x="1" y="2780054"/>
            <a:ext cx="11953916" cy="281220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06" name="TextBox 6"/>
          <p:cNvSpPr txBox="1"/>
          <p:nvPr/>
        </p:nvSpPr>
        <p:spPr>
          <a:xfrm>
            <a:off x="1023902" y="3143248"/>
            <a:ext cx="9850505" cy="4278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28600" indent="-228600">
              <a:lnSpc>
                <a:spcPct val="100000"/>
              </a:lnSpc>
              <a:buClr>
                <a:schemeClr val="accent4"/>
              </a:buClr>
              <a:buSzPct val="100000"/>
              <a:buFontTx/>
              <a:buChar char="✦"/>
              <a:defRPr sz="2700" b="0" i="1" spc="-168">
                <a:solidFill>
                  <a:srgbClr val="000000"/>
                </a:solidFill>
              </a:defRPr>
            </a:pPr>
            <a:r>
              <a:rPr lang="pt-BR" dirty="0"/>
              <a:t>As pessoas falharam em se manter domiciliadas através de recursos próprios e por isso se mostraram incapazes de viver em domicílio. </a:t>
            </a:r>
          </a:p>
          <a:p>
            <a:pPr marL="228600" indent="-228600">
              <a:lnSpc>
                <a:spcPct val="100000"/>
              </a:lnSpc>
              <a:buClr>
                <a:schemeClr val="accent4"/>
              </a:buClr>
              <a:buSzPct val="100000"/>
              <a:buFontTx/>
              <a:buChar char="✦"/>
              <a:defRPr sz="2700" b="0" i="1" spc="-168">
                <a:solidFill>
                  <a:srgbClr val="000000"/>
                </a:solidFill>
              </a:defRPr>
            </a:pPr>
            <a:endParaRPr lang="pt-BR" dirty="0"/>
          </a:p>
          <a:p>
            <a:pPr marL="228600" indent="-228600">
              <a:lnSpc>
                <a:spcPct val="100000"/>
              </a:lnSpc>
              <a:buClr>
                <a:schemeClr val="accent4"/>
              </a:buClr>
              <a:buSzPct val="100000"/>
              <a:buFontTx/>
              <a:buChar char="✦"/>
              <a:defRPr sz="2700" b="0" i="1" spc="-168">
                <a:solidFill>
                  <a:srgbClr val="000000"/>
                </a:solidFill>
              </a:defRPr>
            </a:pPr>
            <a:r>
              <a:rPr lang="pt-BR" dirty="0"/>
              <a:t>Precisam passar por um longo processo de “ressocialização” até que se tornem capazes de se domiciliarem de modo autônomo. </a:t>
            </a:r>
          </a:p>
          <a:p>
            <a:pPr marL="228600" indent="-228600">
              <a:lnSpc>
                <a:spcPct val="100000"/>
              </a:lnSpc>
              <a:buClr>
                <a:schemeClr val="accent4"/>
              </a:buClr>
              <a:buSzPct val="100000"/>
              <a:buFontTx/>
              <a:buChar char="✦"/>
              <a:defRPr sz="2700" b="0" i="1" spc="-168">
                <a:solidFill>
                  <a:srgbClr val="000000"/>
                </a:solidFill>
              </a:defRPr>
            </a:pPr>
            <a:endParaRPr lang="pt-BR" dirty="0"/>
          </a:p>
          <a:p>
            <a:pPr marL="228600" indent="-228600">
              <a:lnSpc>
                <a:spcPct val="100000"/>
              </a:lnSpc>
              <a:buClr>
                <a:schemeClr val="accent4"/>
              </a:buClr>
              <a:buSzPct val="100000"/>
              <a:buFontTx/>
              <a:buChar char="✦"/>
              <a:defRPr sz="2700" b="0" i="1" spc="-168">
                <a:solidFill>
                  <a:srgbClr val="000000"/>
                </a:solidFill>
              </a:defRPr>
            </a:pPr>
            <a:r>
              <a:rPr lang="pt-BR" sz="2800" dirty="0"/>
              <a:t>O fundamento nas entrelinhas desse “modelo </a:t>
            </a:r>
            <a:r>
              <a:rPr lang="pt-BR" sz="2800" dirty="0" err="1"/>
              <a:t>etapista</a:t>
            </a:r>
            <a:r>
              <a:rPr lang="pt-BR" sz="2800" dirty="0"/>
              <a:t>” é que as pessoas não estariam todas preparadas para viver em domicílio. </a:t>
            </a:r>
          </a:p>
          <a:p>
            <a:pPr marL="228600" indent="-228600">
              <a:lnSpc>
                <a:spcPct val="100000"/>
              </a:lnSpc>
              <a:buClr>
                <a:schemeClr val="accent4"/>
              </a:buClr>
              <a:buSzPct val="100000"/>
              <a:buFontTx/>
              <a:buChar char="✦"/>
              <a:defRPr sz="2700" b="0" i="1" spc="-168">
                <a:solidFill>
                  <a:srgbClr val="000000"/>
                </a:solidFill>
              </a:defRPr>
            </a:pPr>
            <a:endParaRPr lang="pt-BR" dirty="0"/>
          </a:p>
          <a:p>
            <a:pPr marL="228600" indent="-228600">
              <a:lnSpc>
                <a:spcPct val="100000"/>
              </a:lnSpc>
              <a:buClr>
                <a:schemeClr val="accent4"/>
              </a:buClr>
              <a:buSzPct val="100000"/>
              <a:buChar char="✦"/>
              <a:defRPr sz="2700" b="0" i="1" spc="-168">
                <a:solidFill>
                  <a:srgbClr val="000000"/>
                </a:solidFill>
              </a:defRPr>
            </a:pPr>
            <a:endParaRPr dirty="0"/>
          </a:p>
        </p:txBody>
      </p:sp>
      <p:sp>
        <p:nvSpPr>
          <p:cNvPr id="307" name="Rectangle 19"/>
          <p:cNvSpPr/>
          <p:nvPr/>
        </p:nvSpPr>
        <p:spPr>
          <a:xfrm>
            <a:off x="11848789" y="0"/>
            <a:ext cx="431047" cy="68580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308" name="Imagem 2" descr="Imagem 2"/>
          <p:cNvPicPr>
            <a:picLocks noChangeAspect="1"/>
          </p:cNvPicPr>
          <p:nvPr/>
        </p:nvPicPr>
        <p:blipFill>
          <a:blip r:embed="rId2"/>
          <a:srcRect l="19481" t="12986" r="20779" b="18181"/>
          <a:stretch>
            <a:fillRect/>
          </a:stretch>
        </p:blipFill>
        <p:spPr>
          <a:xfrm>
            <a:off x="9565087" y="743203"/>
            <a:ext cx="1496287" cy="1655152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TextBox 5"/>
          <p:cNvSpPr txBox="1"/>
          <p:nvPr/>
        </p:nvSpPr>
        <p:spPr>
          <a:xfrm>
            <a:off x="1058626" y="1487881"/>
            <a:ext cx="4405182" cy="820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pt-BR" dirty="0"/>
              <a:t>Antecedentes</a:t>
            </a:r>
            <a:endParaRPr/>
          </a:p>
        </p:txBody>
      </p:sp>
      <p:sp>
        <p:nvSpPr>
          <p:cNvPr id="310" name="TextBox 5"/>
          <p:cNvSpPr txBox="1"/>
          <p:nvPr/>
        </p:nvSpPr>
        <p:spPr>
          <a:xfrm>
            <a:off x="1058626" y="1896919"/>
            <a:ext cx="7609142" cy="820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pt-BR" dirty="0"/>
              <a:t>Modelo </a:t>
            </a:r>
            <a:r>
              <a:rPr lang="pt-BR" dirty="0" err="1"/>
              <a:t>Etapista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5866113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Rectangle 23"/>
          <p:cNvSpPr/>
          <p:nvPr/>
        </p:nvSpPr>
        <p:spPr>
          <a:xfrm>
            <a:off x="0" y="2603718"/>
            <a:ext cx="11953916" cy="3713416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93" name="Rectangle 19"/>
          <p:cNvSpPr/>
          <p:nvPr/>
        </p:nvSpPr>
        <p:spPr>
          <a:xfrm>
            <a:off x="11848789" y="0"/>
            <a:ext cx="431047" cy="68580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494" name="Imagem 2" descr="Imagem 2"/>
          <p:cNvPicPr>
            <a:picLocks noChangeAspect="1"/>
          </p:cNvPicPr>
          <p:nvPr/>
        </p:nvPicPr>
        <p:blipFill>
          <a:blip r:embed="rId2"/>
          <a:srcRect l="19481" t="12986" r="20779" b="18181"/>
          <a:stretch>
            <a:fillRect/>
          </a:stretch>
        </p:blipFill>
        <p:spPr>
          <a:xfrm>
            <a:off x="9565087" y="743203"/>
            <a:ext cx="1496287" cy="1655152"/>
          </a:xfrm>
          <a:prstGeom prst="rect">
            <a:avLst/>
          </a:prstGeom>
          <a:ln w="12700">
            <a:miter lim="400000"/>
          </a:ln>
        </p:spPr>
      </p:pic>
      <p:sp>
        <p:nvSpPr>
          <p:cNvPr id="495" name="TextBox 5"/>
          <p:cNvSpPr txBox="1"/>
          <p:nvPr/>
        </p:nvSpPr>
        <p:spPr>
          <a:xfrm>
            <a:off x="1102544" y="653433"/>
            <a:ext cx="4405182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Modelo</a:t>
            </a:r>
          </a:p>
        </p:txBody>
      </p:sp>
      <p:sp>
        <p:nvSpPr>
          <p:cNvPr id="496" name="TextBox 5"/>
          <p:cNvSpPr txBox="1"/>
          <p:nvPr/>
        </p:nvSpPr>
        <p:spPr>
          <a:xfrm>
            <a:off x="1102544" y="1062471"/>
            <a:ext cx="6849968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t>Moradia Primeiro Curitiba</a:t>
            </a:r>
          </a:p>
        </p:txBody>
      </p:sp>
      <p:sp>
        <p:nvSpPr>
          <p:cNvPr id="497" name="Rectangle 5"/>
          <p:cNvSpPr txBox="1"/>
          <p:nvPr/>
        </p:nvSpPr>
        <p:spPr>
          <a:xfrm>
            <a:off x="1153981" y="2057016"/>
            <a:ext cx="5957523" cy="338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700" spc="-70">
                <a:solidFill>
                  <a:srgbClr val="000000"/>
                </a:solidFill>
              </a:defRPr>
            </a:lvl1pPr>
          </a:lstStyle>
          <a:p>
            <a:r>
              <a:t>CONTRATO DE ADESÃO</a:t>
            </a:r>
          </a:p>
        </p:txBody>
      </p:sp>
      <p:sp>
        <p:nvSpPr>
          <p:cNvPr id="498" name="Permitir que os representantes do INRua participem do processo de acompanhamento ao participante em uma base diária o semanal (de acordo com a avaliação do caso) ao longo dos 12 meses de contrato;…"/>
          <p:cNvSpPr txBox="1">
            <a:spLocks noGrp="1"/>
          </p:cNvSpPr>
          <p:nvPr>
            <p:ph type="body" sz="half" idx="4294967295"/>
          </p:nvPr>
        </p:nvSpPr>
        <p:spPr>
          <a:xfrm>
            <a:off x="1138931" y="2780054"/>
            <a:ext cx="9531910" cy="34052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90500" indent="-190500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SzPct val="71000"/>
              <a:buFontTx/>
              <a:buChar char="✦"/>
              <a:defRPr sz="1800" i="1" spc="-53">
                <a:latin typeface="Arial"/>
                <a:ea typeface="Arial"/>
                <a:cs typeface="Arial"/>
                <a:sym typeface="Arial"/>
              </a:defRPr>
            </a:pPr>
            <a:r>
              <a:t>Permitir que os </a:t>
            </a:r>
            <a:r>
              <a:rPr b="1"/>
              <a:t>representantes do INRua</a:t>
            </a:r>
            <a:r>
              <a:t> participem do processo de </a:t>
            </a:r>
            <a:r>
              <a:rPr b="1"/>
              <a:t>acompanhamento ao participante em uma base diária o semanal </a:t>
            </a:r>
            <a:r>
              <a:t>(de acordo com a avaliação do caso) ao longo dos 12 meses de contrato;</a:t>
            </a:r>
          </a:p>
          <a:p>
            <a:pPr marL="190500" indent="-190500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SzPct val="71000"/>
              <a:buFontTx/>
              <a:buChar char="✦"/>
              <a:defRPr sz="1800" i="1" spc="-53"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Permitir visitas diárias ou semanais </a:t>
            </a:r>
            <a:r>
              <a:t>dos técnicos do INRua em sua residência;</a:t>
            </a:r>
          </a:p>
          <a:p>
            <a:pPr marL="190500" indent="-190500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SzPct val="71000"/>
              <a:buFontTx/>
              <a:buChar char="✦"/>
              <a:defRPr sz="1800" i="1" spc="-53">
                <a:latin typeface="Arial"/>
                <a:ea typeface="Arial"/>
                <a:cs typeface="Arial"/>
                <a:sym typeface="Arial"/>
              </a:defRPr>
            </a:pPr>
            <a:r>
              <a:t>Se compromete a </a:t>
            </a:r>
            <a:r>
              <a:rPr b="1"/>
              <a:t>designar 30% de sua renda </a:t>
            </a:r>
            <a:r>
              <a:t>(quando existente) para </a:t>
            </a:r>
            <a:r>
              <a:rPr b="1"/>
              <a:t>custeio dos gastos mensais de domicílio.</a:t>
            </a:r>
          </a:p>
          <a:p>
            <a:pPr marL="190500" indent="-190500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SzPct val="71000"/>
              <a:buFontTx/>
              <a:buChar char="✦"/>
              <a:defRPr sz="1800" i="1" spc="-53">
                <a:latin typeface="Arial"/>
                <a:ea typeface="Arial"/>
                <a:cs typeface="Arial"/>
                <a:sym typeface="Arial"/>
              </a:defRPr>
            </a:pPr>
            <a:r>
              <a:t>O participante concorda em ser </a:t>
            </a:r>
            <a:r>
              <a:rPr b="1"/>
              <a:t>um bom vizinho</a:t>
            </a:r>
            <a:r>
              <a:t>, cuidar e manter sua casa, respeitar os vizinhos e a comunidade do entorno, limitando as perturbações causadas por visitantes, bem como barulhos e outros comportamentos anti-sociais.</a:t>
            </a:r>
          </a:p>
          <a:p>
            <a:pPr marL="190500" indent="-190500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SzPct val="71000"/>
              <a:buFontTx/>
              <a:buChar char="✦"/>
              <a:defRPr sz="1800" i="1" spc="-53"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Ser o único inquilino vivendo no apartamento</a:t>
            </a:r>
            <a:r>
              <a:t>, conforme contrato de locação, sem nenhuma outra pessoa vivendo no mesmo imóvel, a não ser quando os beneficiários forem um casal ou tiver filhos/as. </a:t>
            </a:r>
          </a:p>
        </p:txBody>
      </p:sp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Rectangle 19"/>
          <p:cNvSpPr/>
          <p:nvPr/>
        </p:nvSpPr>
        <p:spPr>
          <a:xfrm>
            <a:off x="11848789" y="0"/>
            <a:ext cx="431047" cy="68580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501" name="Imagem 2" descr="Imagem 2"/>
          <p:cNvPicPr>
            <a:picLocks noChangeAspect="1"/>
          </p:cNvPicPr>
          <p:nvPr/>
        </p:nvPicPr>
        <p:blipFill>
          <a:blip r:embed="rId2"/>
          <a:srcRect l="19481" t="12986" r="20779" b="18181"/>
          <a:stretch>
            <a:fillRect/>
          </a:stretch>
        </p:blipFill>
        <p:spPr>
          <a:xfrm>
            <a:off x="971493" y="521214"/>
            <a:ext cx="2098345" cy="2321132"/>
          </a:xfrm>
          <a:prstGeom prst="rect">
            <a:avLst/>
          </a:prstGeom>
          <a:ln w="12700">
            <a:miter lim="400000"/>
          </a:ln>
        </p:spPr>
      </p:pic>
      <p:pic>
        <p:nvPicPr>
          <p:cNvPr id="502" name="Espaço Reservado para Conteúdo 10" descr="Espaço Reservado para Conteúdo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781" y="3169580"/>
            <a:ext cx="4508839" cy="3378106"/>
          </a:xfrm>
          <a:prstGeom prst="rect">
            <a:avLst/>
          </a:prstGeom>
          <a:ln w="12700">
            <a:miter lim="400000"/>
          </a:ln>
        </p:spPr>
      </p:pic>
      <p:pic>
        <p:nvPicPr>
          <p:cNvPr id="503" name="Espaço Reservado para Conteúdo 11" descr="Espaço Reservado para Conteúdo 11"/>
          <p:cNvPicPr>
            <a:picLocks noChangeAspect="1"/>
          </p:cNvPicPr>
          <p:nvPr/>
        </p:nvPicPr>
        <p:blipFill>
          <a:blip r:embed="rId4"/>
          <a:srcRect l="12279" t="11793" r="16181"/>
          <a:stretch>
            <a:fillRect/>
          </a:stretch>
        </p:blipFill>
        <p:spPr>
          <a:xfrm>
            <a:off x="4416744" y="371195"/>
            <a:ext cx="2834481" cy="2621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504" name="Espaço Reservado para Conteúdo 6" descr="Espaço Reservado para Conteúdo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4964" y="3158076"/>
            <a:ext cx="4534820" cy="3401115"/>
          </a:xfrm>
          <a:prstGeom prst="rect">
            <a:avLst/>
          </a:prstGeom>
          <a:ln w="12700">
            <a:miter lim="400000"/>
          </a:ln>
        </p:spPr>
      </p:pic>
      <p:pic>
        <p:nvPicPr>
          <p:cNvPr id="505" name="Imagem" descr="Imagem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32332" y="298809"/>
            <a:ext cx="3688175" cy="27661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Rectangle 11"/>
          <p:cNvSpPr/>
          <p:nvPr/>
        </p:nvSpPr>
        <p:spPr>
          <a:xfrm>
            <a:off x="0" y="5759737"/>
            <a:ext cx="10668032" cy="5848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508" name="Imagem 2" descr="Imagem 2"/>
          <p:cNvPicPr>
            <a:picLocks noChangeAspect="1"/>
          </p:cNvPicPr>
          <p:nvPr/>
        </p:nvPicPr>
        <p:blipFill>
          <a:blip r:embed="rId2"/>
          <a:srcRect l="19480" t="12986" r="20780" b="18181"/>
          <a:stretch>
            <a:fillRect/>
          </a:stretch>
        </p:blipFill>
        <p:spPr>
          <a:xfrm>
            <a:off x="10847586" y="5429264"/>
            <a:ext cx="885249" cy="979239"/>
          </a:xfrm>
          <a:prstGeom prst="rect">
            <a:avLst/>
          </a:prstGeom>
          <a:ln w="12700">
            <a:miter lim="400000"/>
          </a:ln>
        </p:spPr>
      </p:pic>
      <p:sp>
        <p:nvSpPr>
          <p:cNvPr id="509" name="Rectangle 5"/>
          <p:cNvSpPr txBox="1"/>
          <p:nvPr/>
        </p:nvSpPr>
        <p:spPr>
          <a:xfrm>
            <a:off x="1466298" y="2881167"/>
            <a:ext cx="2596980" cy="1143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800" spc="-75">
                <a:solidFill>
                  <a:srgbClr val="000000"/>
                </a:solidFill>
              </a:defRPr>
            </a:lvl1pPr>
          </a:lstStyle>
          <a:p>
            <a:r>
              <a:t>RESISTÊNCIA DOS PROPRIETÁRIOS PARA A LOCAÇÃO</a:t>
            </a:r>
          </a:p>
        </p:txBody>
      </p:sp>
      <p:sp>
        <p:nvSpPr>
          <p:cNvPr id="510" name="TextBox 8"/>
          <p:cNvSpPr txBox="1"/>
          <p:nvPr/>
        </p:nvSpPr>
        <p:spPr>
          <a:xfrm>
            <a:off x="2355210" y="635724"/>
            <a:ext cx="7481580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r>
              <a:t>DESAFIOS</a:t>
            </a:r>
          </a:p>
        </p:txBody>
      </p:sp>
      <p:sp>
        <p:nvSpPr>
          <p:cNvPr id="511" name="Rectangle 5"/>
          <p:cNvSpPr txBox="1"/>
          <p:nvPr/>
        </p:nvSpPr>
        <p:spPr>
          <a:xfrm>
            <a:off x="4935389" y="2881167"/>
            <a:ext cx="2694137" cy="1143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800" spc="-75">
                <a:solidFill>
                  <a:srgbClr val="000000"/>
                </a:solidFill>
              </a:defRPr>
            </a:lvl1pPr>
          </a:lstStyle>
          <a:p>
            <a:r>
              <a:t>PRECONCEITO EM RELAÇÃO ÀS PESSOAS EM SITUAÇÃO DE RUA</a:t>
            </a:r>
          </a:p>
        </p:txBody>
      </p:sp>
      <p:sp>
        <p:nvSpPr>
          <p:cNvPr id="512" name="Rectangle 5"/>
          <p:cNvSpPr txBox="1"/>
          <p:nvPr/>
        </p:nvSpPr>
        <p:spPr>
          <a:xfrm>
            <a:off x="8501638" y="2881167"/>
            <a:ext cx="2427654" cy="1143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800" spc="-75">
                <a:solidFill>
                  <a:srgbClr val="000000"/>
                </a:solidFill>
              </a:defRPr>
            </a:lvl1pPr>
          </a:lstStyle>
          <a:p>
            <a:r>
              <a:t>AUMENTO DO PREÇO DOS IMÓVEIS E CUSTO DE VIDA</a:t>
            </a:r>
          </a:p>
        </p:txBody>
      </p:sp>
      <p:sp>
        <p:nvSpPr>
          <p:cNvPr id="513" name="TextBox 5"/>
          <p:cNvSpPr txBox="1"/>
          <p:nvPr/>
        </p:nvSpPr>
        <p:spPr>
          <a:xfrm>
            <a:off x="3071284" y="1045892"/>
            <a:ext cx="6049431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r>
              <a:t>Moradia Primeiro Curitiba</a:t>
            </a:r>
          </a:p>
        </p:txBody>
      </p:sp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Rectangle 11"/>
          <p:cNvSpPr/>
          <p:nvPr/>
        </p:nvSpPr>
        <p:spPr>
          <a:xfrm>
            <a:off x="0" y="5759737"/>
            <a:ext cx="10668032" cy="5848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516" name="Imagem 2" descr="Imagem 2"/>
          <p:cNvPicPr>
            <a:picLocks noChangeAspect="1"/>
          </p:cNvPicPr>
          <p:nvPr/>
        </p:nvPicPr>
        <p:blipFill>
          <a:blip r:embed="rId2"/>
          <a:srcRect l="19480" t="12986" r="20780" b="18181"/>
          <a:stretch>
            <a:fillRect/>
          </a:stretch>
        </p:blipFill>
        <p:spPr>
          <a:xfrm>
            <a:off x="10847586" y="5378719"/>
            <a:ext cx="885249" cy="979239"/>
          </a:xfrm>
          <a:prstGeom prst="rect">
            <a:avLst/>
          </a:prstGeom>
          <a:ln w="12700">
            <a:miter lim="400000"/>
          </a:ln>
        </p:spPr>
      </p:pic>
      <p:sp>
        <p:nvSpPr>
          <p:cNvPr id="517" name="Rectangle 5"/>
          <p:cNvSpPr txBox="1"/>
          <p:nvPr/>
        </p:nvSpPr>
        <p:spPr>
          <a:xfrm>
            <a:off x="1466298" y="2881167"/>
            <a:ext cx="2694137" cy="1143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800" spc="-75">
                <a:solidFill>
                  <a:srgbClr val="000000"/>
                </a:solidFill>
              </a:defRPr>
            </a:lvl1pPr>
          </a:lstStyle>
          <a:p>
            <a:r>
              <a:t>O NÚMERO DE PESSOAS EM BUSCA  DO DIREITO À MORADIA</a:t>
            </a:r>
          </a:p>
        </p:txBody>
      </p:sp>
      <p:sp>
        <p:nvSpPr>
          <p:cNvPr id="518" name="TextBox 8"/>
          <p:cNvSpPr txBox="1"/>
          <p:nvPr/>
        </p:nvSpPr>
        <p:spPr>
          <a:xfrm>
            <a:off x="2355210" y="635724"/>
            <a:ext cx="7481580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r>
              <a:t>DESAFIOS</a:t>
            </a:r>
          </a:p>
        </p:txBody>
      </p:sp>
      <p:sp>
        <p:nvSpPr>
          <p:cNvPr id="519" name="Rectangle 5"/>
          <p:cNvSpPr txBox="1"/>
          <p:nvPr/>
        </p:nvSpPr>
        <p:spPr>
          <a:xfrm>
            <a:off x="4935389" y="2881167"/>
            <a:ext cx="2427654" cy="1143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800" spc="-75">
                <a:solidFill>
                  <a:srgbClr val="000000"/>
                </a:solidFill>
              </a:defRPr>
            </a:lvl1pPr>
          </a:lstStyle>
          <a:p>
            <a:r>
              <a:t>AUMENTAR O NÚMERO DE PESSOAS ATENDIDAS </a:t>
            </a:r>
          </a:p>
        </p:txBody>
      </p:sp>
      <p:sp>
        <p:nvSpPr>
          <p:cNvPr id="520" name="Rectangle 5"/>
          <p:cNvSpPr txBox="1"/>
          <p:nvPr/>
        </p:nvSpPr>
        <p:spPr>
          <a:xfrm>
            <a:off x="8137997" y="2881167"/>
            <a:ext cx="2427653" cy="1143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800" spc="-75">
                <a:solidFill>
                  <a:srgbClr val="000000"/>
                </a:solidFill>
              </a:defRPr>
            </a:lvl1pPr>
          </a:lstStyle>
          <a:p>
            <a:r>
              <a:t>EQUIPE TÉCNICA PARA MANUTENÇÃO DO PROJETO</a:t>
            </a:r>
          </a:p>
        </p:txBody>
      </p:sp>
      <p:sp>
        <p:nvSpPr>
          <p:cNvPr id="521" name="TextBox 5"/>
          <p:cNvSpPr txBox="1"/>
          <p:nvPr/>
        </p:nvSpPr>
        <p:spPr>
          <a:xfrm>
            <a:off x="3071284" y="1045892"/>
            <a:ext cx="6049431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r>
              <a:t>Moradia Primeiro Curitiba</a:t>
            </a:r>
          </a:p>
        </p:txBody>
      </p:sp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Captura de Tela 2019-10-18 às 16.11.44.png" descr="Captura de Tela 2019-10-18 às 16.11.44.png"/>
          <p:cNvPicPr>
            <a:picLocks noChangeAspect="1"/>
          </p:cNvPicPr>
          <p:nvPr/>
        </p:nvPicPr>
        <p:blipFill>
          <a:blip r:embed="rId2">
            <a:alphaModFix amt="87944"/>
          </a:blip>
          <a:srcRect l="19429" r="22599"/>
          <a:stretch>
            <a:fillRect/>
          </a:stretch>
        </p:blipFill>
        <p:spPr>
          <a:xfrm>
            <a:off x="-77206" y="-36968"/>
            <a:ext cx="6030330" cy="6931936"/>
          </a:xfrm>
          <a:prstGeom prst="rect">
            <a:avLst/>
          </a:prstGeom>
          <a:ln w="12700">
            <a:miter lim="400000"/>
          </a:ln>
        </p:spPr>
      </p:pic>
      <p:sp>
        <p:nvSpPr>
          <p:cNvPr id="524" name="Text Box 10"/>
          <p:cNvSpPr txBox="1"/>
          <p:nvPr/>
        </p:nvSpPr>
        <p:spPr>
          <a:xfrm>
            <a:off x="6855843" y="3240233"/>
            <a:ext cx="3909775" cy="1532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0480" tIns="30480" rIns="30480" bIns="30480">
            <a:spAutoFit/>
          </a:bodyPr>
          <a:lstStyle>
            <a:lvl1pPr>
              <a:lnSpc>
                <a:spcPct val="100000"/>
              </a:lnSpc>
              <a:defRPr sz="3400" spc="-141">
                <a:solidFill>
                  <a:srgbClr val="535353"/>
                </a:solidFill>
              </a:defRPr>
            </a:lvl1pPr>
          </a:lstStyle>
          <a:p>
            <a:r>
              <a:t>Vamos juntos mudar essa realidade?</a:t>
            </a:r>
          </a:p>
        </p:txBody>
      </p:sp>
      <p:sp>
        <p:nvSpPr>
          <p:cNvPr id="525" name="TextBox 5"/>
          <p:cNvSpPr txBox="1"/>
          <p:nvPr/>
        </p:nvSpPr>
        <p:spPr>
          <a:xfrm>
            <a:off x="6841203" y="2154414"/>
            <a:ext cx="4405182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t>Curitiba</a:t>
            </a:r>
          </a:p>
        </p:txBody>
      </p:sp>
      <p:sp>
        <p:nvSpPr>
          <p:cNvPr id="526" name="Rectangle 19"/>
          <p:cNvSpPr/>
          <p:nvPr/>
        </p:nvSpPr>
        <p:spPr>
          <a:xfrm>
            <a:off x="11848789" y="0"/>
            <a:ext cx="431047" cy="68580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527" name="TextBox 5"/>
          <p:cNvSpPr txBox="1"/>
          <p:nvPr/>
        </p:nvSpPr>
        <p:spPr>
          <a:xfrm>
            <a:off x="6841203" y="1068594"/>
            <a:ext cx="4405182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Projeto piloto</a:t>
            </a:r>
          </a:p>
        </p:txBody>
      </p:sp>
      <p:pic>
        <p:nvPicPr>
          <p:cNvPr id="528" name="Imagem 2" descr="Imagem 2"/>
          <p:cNvPicPr>
            <a:picLocks noChangeAspect="1"/>
          </p:cNvPicPr>
          <p:nvPr/>
        </p:nvPicPr>
        <p:blipFill>
          <a:blip r:embed="rId3"/>
          <a:srcRect l="19481" t="9786" r="19480" b="18180"/>
          <a:stretch>
            <a:fillRect/>
          </a:stretch>
        </p:blipFill>
        <p:spPr>
          <a:xfrm>
            <a:off x="1813025" y="3214377"/>
            <a:ext cx="2532834" cy="2869626"/>
          </a:xfrm>
          <a:prstGeom prst="rect">
            <a:avLst/>
          </a:prstGeom>
          <a:ln w="12700">
            <a:miter lim="400000"/>
          </a:ln>
        </p:spPr>
      </p:pic>
      <p:sp>
        <p:nvSpPr>
          <p:cNvPr id="529" name="TextBox 5"/>
          <p:cNvSpPr txBox="1"/>
          <p:nvPr/>
        </p:nvSpPr>
        <p:spPr>
          <a:xfrm>
            <a:off x="6841203" y="1721246"/>
            <a:ext cx="4405182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t>Moradia Primeiro</a:t>
            </a:r>
          </a:p>
        </p:txBody>
      </p:sp>
      <p:pic>
        <p:nvPicPr>
          <p:cNvPr id="530" name="Picture 2" descr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06883" y="4725463"/>
            <a:ext cx="1640186" cy="16401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918" y="425720"/>
            <a:ext cx="6072230" cy="60722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Captura de Tela 2019-10-18 às 16.11.44.png" descr="Captura de Tela 2019-10-18 às 16.11.44.png"/>
          <p:cNvPicPr>
            <a:picLocks noChangeAspect="1"/>
          </p:cNvPicPr>
          <p:nvPr/>
        </p:nvPicPr>
        <p:blipFill>
          <a:blip r:embed="rId3">
            <a:alphaModFix amt="87944"/>
          </a:blip>
          <a:srcRect l="19429" r="22599"/>
          <a:stretch>
            <a:fillRect/>
          </a:stretch>
        </p:blipFill>
        <p:spPr>
          <a:xfrm>
            <a:off x="-77206" y="-36968"/>
            <a:ext cx="6030330" cy="6931936"/>
          </a:xfrm>
          <a:prstGeom prst="rect">
            <a:avLst/>
          </a:prstGeom>
          <a:ln w="12700">
            <a:miter lim="400000"/>
          </a:ln>
        </p:spPr>
      </p:pic>
      <p:sp>
        <p:nvSpPr>
          <p:cNvPr id="524" name="Text Box 10"/>
          <p:cNvSpPr txBox="1"/>
          <p:nvPr/>
        </p:nvSpPr>
        <p:spPr>
          <a:xfrm>
            <a:off x="6855843" y="3558605"/>
            <a:ext cx="390977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0480" tIns="30480" rIns="30480" bIns="30480">
            <a:spAutoFit/>
          </a:bodyPr>
          <a:lstStyle>
            <a:lvl1pPr>
              <a:lnSpc>
                <a:spcPct val="100000"/>
              </a:lnSpc>
              <a:defRPr sz="3400" spc="-141">
                <a:solidFill>
                  <a:srgbClr val="535353"/>
                </a:solidFill>
              </a:defRPr>
            </a:lvl1pPr>
          </a:lstStyle>
          <a:p>
            <a:r>
              <a:rPr lang="pt-BR" dirty="0"/>
              <a:t>Saindo do papel</a:t>
            </a:r>
          </a:p>
        </p:txBody>
      </p:sp>
      <p:sp>
        <p:nvSpPr>
          <p:cNvPr id="525" name="TextBox 5"/>
          <p:cNvSpPr txBox="1"/>
          <p:nvPr/>
        </p:nvSpPr>
        <p:spPr>
          <a:xfrm>
            <a:off x="6841203" y="2154414"/>
            <a:ext cx="4405182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t>Curitiba</a:t>
            </a:r>
          </a:p>
        </p:txBody>
      </p:sp>
      <p:sp>
        <p:nvSpPr>
          <p:cNvPr id="526" name="Rectangle 19"/>
          <p:cNvSpPr/>
          <p:nvPr/>
        </p:nvSpPr>
        <p:spPr>
          <a:xfrm>
            <a:off x="11848789" y="0"/>
            <a:ext cx="431047" cy="68580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527" name="TextBox 5"/>
          <p:cNvSpPr txBox="1"/>
          <p:nvPr/>
        </p:nvSpPr>
        <p:spPr>
          <a:xfrm>
            <a:off x="6841203" y="1068594"/>
            <a:ext cx="4405182" cy="820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/>
          </a:p>
        </p:txBody>
      </p:sp>
      <p:pic>
        <p:nvPicPr>
          <p:cNvPr id="528" name="Imagem 2" descr="Imagem 2"/>
          <p:cNvPicPr>
            <a:picLocks noChangeAspect="1"/>
          </p:cNvPicPr>
          <p:nvPr/>
        </p:nvPicPr>
        <p:blipFill>
          <a:blip r:embed="rId4"/>
          <a:srcRect l="19481" t="9786" r="19480" b="18180"/>
          <a:stretch>
            <a:fillRect/>
          </a:stretch>
        </p:blipFill>
        <p:spPr>
          <a:xfrm>
            <a:off x="1813025" y="3214377"/>
            <a:ext cx="2532834" cy="2869626"/>
          </a:xfrm>
          <a:prstGeom prst="rect">
            <a:avLst/>
          </a:prstGeom>
          <a:ln w="12700">
            <a:miter lim="400000"/>
          </a:ln>
        </p:spPr>
      </p:pic>
      <p:sp>
        <p:nvSpPr>
          <p:cNvPr id="529" name="TextBox 5"/>
          <p:cNvSpPr txBox="1"/>
          <p:nvPr/>
        </p:nvSpPr>
        <p:spPr>
          <a:xfrm>
            <a:off x="6841203" y="1721246"/>
            <a:ext cx="4405182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t>Moradia Primeiro</a:t>
            </a:r>
          </a:p>
        </p:txBody>
      </p:sp>
      <p:pic>
        <p:nvPicPr>
          <p:cNvPr id="530" name="Picture 2" descr="Pictur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06883" y="4725463"/>
            <a:ext cx="1640186" cy="16401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Rectangle 11"/>
          <p:cNvSpPr/>
          <p:nvPr/>
        </p:nvSpPr>
        <p:spPr>
          <a:xfrm>
            <a:off x="2605322" y="4270448"/>
            <a:ext cx="6981357" cy="5848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16" name="Rounded Rectangle 21"/>
          <p:cNvSpPr/>
          <p:nvPr/>
        </p:nvSpPr>
        <p:spPr>
          <a:xfrm>
            <a:off x="1338538" y="2002653"/>
            <a:ext cx="9514924" cy="2638125"/>
          </a:xfrm>
          <a:prstGeom prst="roundRect">
            <a:avLst>
              <a:gd name="adj" fmla="val 9864"/>
            </a:avLst>
          </a:prstGeom>
          <a:solidFill>
            <a:srgbClr val="262626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</p:txBody>
      </p:sp>
      <p:sp>
        <p:nvSpPr>
          <p:cNvPr id="217" name="TextBox 8"/>
          <p:cNvSpPr txBox="1"/>
          <p:nvPr/>
        </p:nvSpPr>
        <p:spPr>
          <a:xfrm>
            <a:off x="1666844" y="2571744"/>
            <a:ext cx="8858311" cy="1446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lnSpc>
                <a:spcPct val="100000"/>
              </a:lnSpc>
              <a:defRPr sz="5500" spc="-229">
                <a:solidFill>
                  <a:srgbClr val="FFFFFF"/>
                </a:solidFill>
              </a:defRPr>
            </a:lvl1pPr>
          </a:lstStyle>
          <a:p>
            <a:r>
              <a:rPr lang="pt-BR" sz="4400" dirty="0"/>
              <a:t>Inventário de imóveis:</a:t>
            </a:r>
          </a:p>
          <a:p>
            <a:r>
              <a:rPr lang="pt-BR" sz="4400" dirty="0"/>
              <a:t>“A escolha é de quem mora”</a:t>
            </a:r>
            <a:endParaRPr sz="4400" dirty="0"/>
          </a:p>
        </p:txBody>
      </p:sp>
      <p:pic>
        <p:nvPicPr>
          <p:cNvPr id="218" name="Imagem 2" descr="Imagem 2"/>
          <p:cNvPicPr>
            <a:picLocks noChangeAspect="1"/>
          </p:cNvPicPr>
          <p:nvPr/>
        </p:nvPicPr>
        <p:blipFill>
          <a:blip r:embed="rId2"/>
          <a:srcRect l="19480" t="12986" r="20780" b="18181"/>
          <a:stretch>
            <a:fillRect/>
          </a:stretch>
        </p:blipFill>
        <p:spPr>
          <a:xfrm>
            <a:off x="5653286" y="5288748"/>
            <a:ext cx="885249" cy="9792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Rectangle 11"/>
          <p:cNvSpPr/>
          <p:nvPr/>
        </p:nvSpPr>
        <p:spPr>
          <a:xfrm>
            <a:off x="2605322" y="4270448"/>
            <a:ext cx="6981357" cy="5848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16" name="Rounded Rectangle 21"/>
          <p:cNvSpPr/>
          <p:nvPr/>
        </p:nvSpPr>
        <p:spPr>
          <a:xfrm>
            <a:off x="1338538" y="2002653"/>
            <a:ext cx="9514924" cy="2638125"/>
          </a:xfrm>
          <a:prstGeom prst="roundRect">
            <a:avLst>
              <a:gd name="adj" fmla="val 9864"/>
            </a:avLst>
          </a:prstGeom>
          <a:solidFill>
            <a:srgbClr val="262626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</p:txBody>
      </p:sp>
      <p:sp>
        <p:nvSpPr>
          <p:cNvPr id="217" name="TextBox 8"/>
          <p:cNvSpPr txBox="1"/>
          <p:nvPr/>
        </p:nvSpPr>
        <p:spPr>
          <a:xfrm>
            <a:off x="1666844" y="2873873"/>
            <a:ext cx="8858311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lnSpc>
                <a:spcPct val="100000"/>
              </a:lnSpc>
              <a:defRPr sz="5500" spc="-229">
                <a:solidFill>
                  <a:srgbClr val="FFFFFF"/>
                </a:solidFill>
              </a:defRPr>
            </a:lvl1pPr>
          </a:lstStyle>
          <a:p>
            <a:r>
              <a:rPr lang="pt-BR" sz="4400" dirty="0"/>
              <a:t>Organização da mobília e mudança</a:t>
            </a:r>
            <a:endParaRPr sz="4400" dirty="0"/>
          </a:p>
        </p:txBody>
      </p:sp>
      <p:pic>
        <p:nvPicPr>
          <p:cNvPr id="218" name="Imagem 2" descr="Imagem 2"/>
          <p:cNvPicPr>
            <a:picLocks noChangeAspect="1"/>
          </p:cNvPicPr>
          <p:nvPr/>
        </p:nvPicPr>
        <p:blipFill>
          <a:blip r:embed="rId2"/>
          <a:srcRect l="19480" t="12986" r="20780" b="18181"/>
          <a:stretch>
            <a:fillRect/>
          </a:stretch>
        </p:blipFill>
        <p:spPr>
          <a:xfrm>
            <a:off x="5653286" y="5288748"/>
            <a:ext cx="885249" cy="9792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Rectangle 11"/>
          <p:cNvSpPr/>
          <p:nvPr/>
        </p:nvSpPr>
        <p:spPr>
          <a:xfrm>
            <a:off x="2605322" y="4270448"/>
            <a:ext cx="6981357" cy="5848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16" name="Rounded Rectangle 21"/>
          <p:cNvSpPr/>
          <p:nvPr/>
        </p:nvSpPr>
        <p:spPr>
          <a:xfrm>
            <a:off x="1338538" y="2002653"/>
            <a:ext cx="9514924" cy="2638125"/>
          </a:xfrm>
          <a:prstGeom prst="roundRect">
            <a:avLst>
              <a:gd name="adj" fmla="val 9864"/>
            </a:avLst>
          </a:prstGeom>
          <a:solidFill>
            <a:srgbClr val="262626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</p:txBody>
      </p:sp>
      <p:sp>
        <p:nvSpPr>
          <p:cNvPr id="217" name="TextBox 8"/>
          <p:cNvSpPr txBox="1"/>
          <p:nvPr/>
        </p:nvSpPr>
        <p:spPr>
          <a:xfrm>
            <a:off x="1666844" y="2571744"/>
            <a:ext cx="8858311" cy="1446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lnSpc>
                <a:spcPct val="100000"/>
              </a:lnSpc>
              <a:defRPr sz="5500" spc="-229">
                <a:solidFill>
                  <a:srgbClr val="FFFFFF"/>
                </a:solidFill>
              </a:defRPr>
            </a:lvl1pPr>
          </a:lstStyle>
          <a:p>
            <a:r>
              <a:rPr lang="pt-BR" sz="4400" dirty="0"/>
              <a:t>Acompanhamento individual com visitas domiciliares</a:t>
            </a:r>
            <a:endParaRPr sz="4400" dirty="0"/>
          </a:p>
        </p:txBody>
      </p:sp>
      <p:pic>
        <p:nvPicPr>
          <p:cNvPr id="218" name="Imagem 2" descr="Imagem 2"/>
          <p:cNvPicPr>
            <a:picLocks noChangeAspect="1"/>
          </p:cNvPicPr>
          <p:nvPr/>
        </p:nvPicPr>
        <p:blipFill>
          <a:blip r:embed="rId2"/>
          <a:srcRect l="19480" t="12986" r="20780" b="18181"/>
          <a:stretch>
            <a:fillRect/>
          </a:stretch>
        </p:blipFill>
        <p:spPr>
          <a:xfrm>
            <a:off x="5653286" y="5288748"/>
            <a:ext cx="885249" cy="9792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Rectangle 23"/>
          <p:cNvSpPr/>
          <p:nvPr/>
        </p:nvSpPr>
        <p:spPr>
          <a:xfrm>
            <a:off x="1" y="2780054"/>
            <a:ext cx="11953916" cy="281220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06" name="TextBox 6"/>
          <p:cNvSpPr txBox="1"/>
          <p:nvPr/>
        </p:nvSpPr>
        <p:spPr>
          <a:xfrm>
            <a:off x="1023902" y="2928934"/>
            <a:ext cx="9850505" cy="3508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28600" indent="-228600">
              <a:lnSpc>
                <a:spcPct val="100000"/>
              </a:lnSpc>
              <a:buClr>
                <a:schemeClr val="accent4"/>
              </a:buClr>
              <a:buSzPct val="100000"/>
              <a:buFontTx/>
              <a:buChar char="✦"/>
              <a:defRPr sz="2700" b="0" i="1" spc="-168">
                <a:solidFill>
                  <a:srgbClr val="000000"/>
                </a:solidFill>
              </a:defRPr>
            </a:pPr>
            <a:r>
              <a:rPr lang="pt-BR" sz="2800" b="0" i="1" spc="-168" dirty="0">
                <a:solidFill>
                  <a:srgbClr val="000000"/>
                </a:solidFill>
              </a:rPr>
              <a:t>Nosso paradigma é que nós sabemos os verdadeiros problemas dessas pessoas e queremos consertar suas falhas ou curar suas doenças. </a:t>
            </a:r>
          </a:p>
          <a:p>
            <a:pPr marL="228600" indent="-228600">
              <a:lnSpc>
                <a:spcPct val="100000"/>
              </a:lnSpc>
              <a:buClr>
                <a:schemeClr val="accent4"/>
              </a:buClr>
              <a:buSzPct val="100000"/>
              <a:buFontTx/>
              <a:buChar char="✦"/>
              <a:defRPr sz="2700" b="0" i="1" spc="-168">
                <a:solidFill>
                  <a:srgbClr val="000000"/>
                </a:solidFill>
              </a:defRPr>
            </a:pPr>
            <a:endParaRPr lang="pt-BR" sz="2800" b="0" i="1" spc="-168" dirty="0">
              <a:solidFill>
                <a:srgbClr val="000000"/>
              </a:solidFill>
            </a:endParaRPr>
          </a:p>
          <a:p>
            <a:pPr marL="228600" indent="-228600">
              <a:lnSpc>
                <a:spcPct val="100000"/>
              </a:lnSpc>
              <a:buClr>
                <a:schemeClr val="accent4"/>
              </a:buClr>
              <a:buSzPct val="100000"/>
              <a:buFontTx/>
              <a:buChar char="✦"/>
              <a:defRPr sz="2700" b="0" i="1" spc="-168">
                <a:solidFill>
                  <a:srgbClr val="000000"/>
                </a:solidFill>
              </a:defRPr>
            </a:pPr>
            <a:r>
              <a:rPr lang="pt-BR" sz="2800" b="0" i="1" spc="-168" dirty="0">
                <a:solidFill>
                  <a:srgbClr val="000000"/>
                </a:solidFill>
              </a:rPr>
              <a:t>Por vez que elas estejam consertadas/curadas, estarão prontas para progredir de forma autônoma. </a:t>
            </a:r>
            <a:endParaRPr lang="pt-BR" sz="2800" dirty="0"/>
          </a:p>
          <a:p>
            <a:pPr marL="228600" indent="-228600">
              <a:lnSpc>
                <a:spcPct val="100000"/>
              </a:lnSpc>
              <a:buClr>
                <a:schemeClr val="accent4"/>
              </a:buClr>
              <a:buSzPct val="100000"/>
              <a:buFontTx/>
              <a:buChar char="✦"/>
              <a:defRPr sz="2700" b="0" i="1" spc="-168">
                <a:solidFill>
                  <a:srgbClr val="000000"/>
                </a:solidFill>
              </a:defRPr>
            </a:pPr>
            <a:endParaRPr lang="pt-BR" dirty="0"/>
          </a:p>
          <a:p>
            <a:pPr marL="228600" indent="-228600">
              <a:lnSpc>
                <a:spcPct val="100000"/>
              </a:lnSpc>
              <a:buClr>
                <a:schemeClr val="accent4"/>
              </a:buClr>
              <a:buSzPct val="100000"/>
              <a:buChar char="✦"/>
              <a:defRPr sz="2700" b="0" i="1" spc="-168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07" name="Rectangle 19"/>
          <p:cNvSpPr/>
          <p:nvPr/>
        </p:nvSpPr>
        <p:spPr>
          <a:xfrm>
            <a:off x="11848789" y="0"/>
            <a:ext cx="431047" cy="68580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308" name="Imagem 2" descr="Imagem 2"/>
          <p:cNvPicPr>
            <a:picLocks noChangeAspect="1"/>
          </p:cNvPicPr>
          <p:nvPr/>
        </p:nvPicPr>
        <p:blipFill>
          <a:blip r:embed="rId2"/>
          <a:srcRect l="19481" t="12986" r="20779" b="18181"/>
          <a:stretch>
            <a:fillRect/>
          </a:stretch>
        </p:blipFill>
        <p:spPr>
          <a:xfrm>
            <a:off x="9565087" y="743203"/>
            <a:ext cx="1496287" cy="1655152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TextBox 5"/>
          <p:cNvSpPr txBox="1"/>
          <p:nvPr/>
        </p:nvSpPr>
        <p:spPr>
          <a:xfrm>
            <a:off x="1058626" y="1487881"/>
            <a:ext cx="4405182" cy="820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pt-BR" dirty="0"/>
              <a:t>Antecedentes</a:t>
            </a:r>
            <a:endParaRPr/>
          </a:p>
        </p:txBody>
      </p:sp>
      <p:sp>
        <p:nvSpPr>
          <p:cNvPr id="310" name="TextBox 5"/>
          <p:cNvSpPr txBox="1"/>
          <p:nvPr/>
        </p:nvSpPr>
        <p:spPr>
          <a:xfrm>
            <a:off x="1058626" y="1896919"/>
            <a:ext cx="7609142" cy="820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pt-BR" dirty="0"/>
              <a:t>Modelo </a:t>
            </a:r>
            <a:r>
              <a:rPr lang="pt-BR" dirty="0" err="1"/>
              <a:t>Etapista</a:t>
            </a:r>
            <a:endParaRPr dirty="0"/>
          </a:p>
        </p:txBody>
      </p:sp>
    </p:spTree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Rectangle 11"/>
          <p:cNvSpPr/>
          <p:nvPr/>
        </p:nvSpPr>
        <p:spPr>
          <a:xfrm>
            <a:off x="2605322" y="4270448"/>
            <a:ext cx="6981357" cy="5848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16" name="Rounded Rectangle 21"/>
          <p:cNvSpPr/>
          <p:nvPr/>
        </p:nvSpPr>
        <p:spPr>
          <a:xfrm>
            <a:off x="1338538" y="2002653"/>
            <a:ext cx="9514924" cy="2638125"/>
          </a:xfrm>
          <a:prstGeom prst="roundRect">
            <a:avLst>
              <a:gd name="adj" fmla="val 9864"/>
            </a:avLst>
          </a:prstGeom>
          <a:solidFill>
            <a:srgbClr val="262626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</p:txBody>
      </p:sp>
      <p:sp>
        <p:nvSpPr>
          <p:cNvPr id="217" name="TextBox 8"/>
          <p:cNvSpPr txBox="1"/>
          <p:nvPr/>
        </p:nvSpPr>
        <p:spPr>
          <a:xfrm>
            <a:off x="1666844" y="2571744"/>
            <a:ext cx="8858311" cy="1446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lnSpc>
                <a:spcPct val="100000"/>
              </a:lnSpc>
              <a:defRPr sz="5500" spc="-229">
                <a:solidFill>
                  <a:srgbClr val="FFFFFF"/>
                </a:solidFill>
              </a:defRPr>
            </a:lvl1pPr>
          </a:lstStyle>
          <a:p>
            <a:r>
              <a:rPr lang="pt-BR" sz="4400" dirty="0"/>
              <a:t>Encaminhamento para a rede de serviços e inserção na comunidade</a:t>
            </a:r>
            <a:endParaRPr sz="4400" dirty="0"/>
          </a:p>
        </p:txBody>
      </p:sp>
      <p:pic>
        <p:nvPicPr>
          <p:cNvPr id="218" name="Imagem 2" descr="Imagem 2"/>
          <p:cNvPicPr>
            <a:picLocks noChangeAspect="1"/>
          </p:cNvPicPr>
          <p:nvPr/>
        </p:nvPicPr>
        <p:blipFill>
          <a:blip r:embed="rId2"/>
          <a:srcRect l="19480" t="12986" r="20780" b="18181"/>
          <a:stretch>
            <a:fillRect/>
          </a:stretch>
        </p:blipFill>
        <p:spPr>
          <a:xfrm>
            <a:off x="5653286" y="5288748"/>
            <a:ext cx="885249" cy="9792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Rectangle 11"/>
          <p:cNvSpPr/>
          <p:nvPr/>
        </p:nvSpPr>
        <p:spPr>
          <a:xfrm>
            <a:off x="2605322" y="4270448"/>
            <a:ext cx="6981357" cy="5848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16" name="Rounded Rectangle 21"/>
          <p:cNvSpPr/>
          <p:nvPr/>
        </p:nvSpPr>
        <p:spPr>
          <a:xfrm>
            <a:off x="1338538" y="2002653"/>
            <a:ext cx="9514924" cy="2638125"/>
          </a:xfrm>
          <a:prstGeom prst="roundRect">
            <a:avLst>
              <a:gd name="adj" fmla="val 9864"/>
            </a:avLst>
          </a:prstGeom>
          <a:solidFill>
            <a:srgbClr val="262626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</p:txBody>
      </p:sp>
      <p:sp>
        <p:nvSpPr>
          <p:cNvPr id="217" name="TextBox 8"/>
          <p:cNvSpPr txBox="1"/>
          <p:nvPr/>
        </p:nvSpPr>
        <p:spPr>
          <a:xfrm>
            <a:off x="1666844" y="2571744"/>
            <a:ext cx="8858311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lnSpc>
                <a:spcPct val="100000"/>
              </a:lnSpc>
              <a:defRPr sz="5500" spc="-229">
                <a:solidFill>
                  <a:srgbClr val="FFFFFF"/>
                </a:solidFill>
              </a:defRPr>
            </a:lvl1pPr>
          </a:lstStyle>
          <a:p>
            <a:r>
              <a:rPr lang="pt-BR" sz="4400" dirty="0"/>
              <a:t>Gestão e educação financeira</a:t>
            </a:r>
            <a:endParaRPr sz="4400" dirty="0"/>
          </a:p>
        </p:txBody>
      </p:sp>
      <p:pic>
        <p:nvPicPr>
          <p:cNvPr id="218" name="Imagem 2" descr="Imagem 2"/>
          <p:cNvPicPr>
            <a:picLocks noChangeAspect="1"/>
          </p:cNvPicPr>
          <p:nvPr/>
        </p:nvPicPr>
        <p:blipFill>
          <a:blip r:embed="rId2"/>
          <a:srcRect l="19480" t="12986" r="20780" b="18181"/>
          <a:stretch>
            <a:fillRect/>
          </a:stretch>
        </p:blipFill>
        <p:spPr>
          <a:xfrm>
            <a:off x="5653286" y="5288748"/>
            <a:ext cx="885249" cy="9792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Rectangle 11"/>
          <p:cNvSpPr/>
          <p:nvPr/>
        </p:nvSpPr>
        <p:spPr>
          <a:xfrm>
            <a:off x="2605322" y="4270448"/>
            <a:ext cx="6981357" cy="5848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16" name="Rounded Rectangle 21"/>
          <p:cNvSpPr/>
          <p:nvPr/>
        </p:nvSpPr>
        <p:spPr>
          <a:xfrm>
            <a:off x="1338538" y="2002653"/>
            <a:ext cx="9514924" cy="2638125"/>
          </a:xfrm>
          <a:prstGeom prst="roundRect">
            <a:avLst>
              <a:gd name="adj" fmla="val 9864"/>
            </a:avLst>
          </a:prstGeom>
          <a:solidFill>
            <a:srgbClr val="262626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</p:txBody>
      </p:sp>
      <p:sp>
        <p:nvSpPr>
          <p:cNvPr id="217" name="TextBox 8"/>
          <p:cNvSpPr txBox="1"/>
          <p:nvPr/>
        </p:nvSpPr>
        <p:spPr>
          <a:xfrm>
            <a:off x="1666844" y="2571744"/>
            <a:ext cx="8858311" cy="1446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lnSpc>
                <a:spcPct val="100000"/>
              </a:lnSpc>
              <a:defRPr sz="5500" spc="-229">
                <a:solidFill>
                  <a:srgbClr val="FFFFFF"/>
                </a:solidFill>
              </a:defRPr>
            </a:lvl1pPr>
          </a:lstStyle>
          <a:p>
            <a:r>
              <a:rPr lang="pt-BR" sz="4400" dirty="0"/>
              <a:t>Atendimento 24h:</a:t>
            </a:r>
            <a:br>
              <a:rPr lang="pt-BR" sz="4400" dirty="0"/>
            </a:br>
            <a:r>
              <a:rPr lang="pt-BR" sz="4400" dirty="0"/>
              <a:t>Gestão de crises e riscos</a:t>
            </a:r>
            <a:endParaRPr sz="4400" dirty="0"/>
          </a:p>
        </p:txBody>
      </p:sp>
      <p:pic>
        <p:nvPicPr>
          <p:cNvPr id="218" name="Imagem 2" descr="Imagem 2"/>
          <p:cNvPicPr>
            <a:picLocks noChangeAspect="1"/>
          </p:cNvPicPr>
          <p:nvPr/>
        </p:nvPicPr>
        <p:blipFill>
          <a:blip r:embed="rId2"/>
          <a:srcRect l="19480" t="12986" r="20780" b="18181"/>
          <a:stretch>
            <a:fillRect/>
          </a:stretch>
        </p:blipFill>
        <p:spPr>
          <a:xfrm>
            <a:off x="5653286" y="5288748"/>
            <a:ext cx="885249" cy="9792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Rectangle 11"/>
          <p:cNvSpPr/>
          <p:nvPr/>
        </p:nvSpPr>
        <p:spPr>
          <a:xfrm>
            <a:off x="2605322" y="4270448"/>
            <a:ext cx="6981357" cy="5848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16" name="Rounded Rectangle 21"/>
          <p:cNvSpPr/>
          <p:nvPr/>
        </p:nvSpPr>
        <p:spPr>
          <a:xfrm>
            <a:off x="1338538" y="2002653"/>
            <a:ext cx="9514924" cy="2638125"/>
          </a:xfrm>
          <a:prstGeom prst="roundRect">
            <a:avLst>
              <a:gd name="adj" fmla="val 9864"/>
            </a:avLst>
          </a:prstGeom>
          <a:solidFill>
            <a:srgbClr val="262626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</p:txBody>
      </p:sp>
      <p:sp>
        <p:nvSpPr>
          <p:cNvPr id="217" name="TextBox 8"/>
          <p:cNvSpPr txBox="1"/>
          <p:nvPr/>
        </p:nvSpPr>
        <p:spPr>
          <a:xfrm>
            <a:off x="1666844" y="2571744"/>
            <a:ext cx="8858311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lnSpc>
                <a:spcPct val="100000"/>
              </a:lnSpc>
              <a:defRPr sz="5500" spc="-229">
                <a:solidFill>
                  <a:srgbClr val="FFFFFF"/>
                </a:solidFill>
              </a:defRPr>
            </a:lvl1pPr>
          </a:lstStyle>
          <a:p>
            <a:r>
              <a:rPr lang="pt-BR" sz="4400" dirty="0"/>
              <a:t>A tentação da tutela</a:t>
            </a:r>
            <a:endParaRPr sz="4400" dirty="0"/>
          </a:p>
        </p:txBody>
      </p:sp>
      <p:pic>
        <p:nvPicPr>
          <p:cNvPr id="218" name="Imagem 2" descr="Imagem 2"/>
          <p:cNvPicPr>
            <a:picLocks noChangeAspect="1"/>
          </p:cNvPicPr>
          <p:nvPr/>
        </p:nvPicPr>
        <p:blipFill>
          <a:blip r:embed="rId2"/>
          <a:srcRect l="19480" t="12986" r="20780" b="18181"/>
          <a:stretch>
            <a:fillRect/>
          </a:stretch>
        </p:blipFill>
        <p:spPr>
          <a:xfrm>
            <a:off x="5653286" y="5288748"/>
            <a:ext cx="885249" cy="9792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Rectangle 11"/>
          <p:cNvSpPr/>
          <p:nvPr/>
        </p:nvSpPr>
        <p:spPr>
          <a:xfrm>
            <a:off x="2605322" y="4270448"/>
            <a:ext cx="6981357" cy="5848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16" name="Rounded Rectangle 21"/>
          <p:cNvSpPr/>
          <p:nvPr/>
        </p:nvSpPr>
        <p:spPr>
          <a:xfrm>
            <a:off x="1338538" y="2002653"/>
            <a:ext cx="9514924" cy="2638125"/>
          </a:xfrm>
          <a:prstGeom prst="roundRect">
            <a:avLst>
              <a:gd name="adj" fmla="val 9864"/>
            </a:avLst>
          </a:prstGeom>
          <a:solidFill>
            <a:srgbClr val="262626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</p:txBody>
      </p:sp>
      <p:sp>
        <p:nvSpPr>
          <p:cNvPr id="217" name="TextBox 8"/>
          <p:cNvSpPr txBox="1"/>
          <p:nvPr/>
        </p:nvSpPr>
        <p:spPr>
          <a:xfrm>
            <a:off x="1666844" y="2571744"/>
            <a:ext cx="8858311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lnSpc>
                <a:spcPct val="100000"/>
              </a:lnSpc>
              <a:defRPr sz="5500" spc="-229">
                <a:solidFill>
                  <a:srgbClr val="FFFFFF"/>
                </a:solidFill>
              </a:defRPr>
            </a:lvl1pPr>
          </a:lstStyle>
          <a:p>
            <a:r>
              <a:rPr lang="pt-BR" sz="4400" dirty="0"/>
              <a:t>O que é um bom resultado?</a:t>
            </a:r>
            <a:endParaRPr sz="4400" dirty="0"/>
          </a:p>
        </p:txBody>
      </p:sp>
      <p:pic>
        <p:nvPicPr>
          <p:cNvPr id="218" name="Imagem 2" descr="Imagem 2"/>
          <p:cNvPicPr>
            <a:picLocks noChangeAspect="1"/>
          </p:cNvPicPr>
          <p:nvPr/>
        </p:nvPicPr>
        <p:blipFill>
          <a:blip r:embed="rId2"/>
          <a:srcRect l="19480" t="12986" r="20780" b="18181"/>
          <a:stretch>
            <a:fillRect/>
          </a:stretch>
        </p:blipFill>
        <p:spPr>
          <a:xfrm>
            <a:off x="5653286" y="5288748"/>
            <a:ext cx="885249" cy="9792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Box 8"/>
          <p:cNvSpPr txBox="1"/>
          <p:nvPr/>
        </p:nvSpPr>
        <p:spPr>
          <a:xfrm>
            <a:off x="3137635" y="180316"/>
            <a:ext cx="5916730" cy="800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500" spc="-145"/>
            </a:lvl1pPr>
          </a:lstStyle>
          <a:p>
            <a:r>
              <a:rPr lang="pt-BR" dirty="0"/>
              <a:t>MODELO ETAPISTA</a:t>
            </a:r>
            <a:endParaRPr dirty="0"/>
          </a:p>
        </p:txBody>
      </p:sp>
      <p:pic>
        <p:nvPicPr>
          <p:cNvPr id="191" name="Imagem 2" descr="Imagem 2"/>
          <p:cNvPicPr>
            <a:picLocks noChangeAspect="1"/>
          </p:cNvPicPr>
          <p:nvPr/>
        </p:nvPicPr>
        <p:blipFill>
          <a:blip r:embed="rId2"/>
          <a:srcRect l="19480" t="12986" r="20780" b="18181"/>
          <a:stretch>
            <a:fillRect/>
          </a:stretch>
        </p:blipFill>
        <p:spPr>
          <a:xfrm>
            <a:off x="5653286" y="5288748"/>
            <a:ext cx="885249" cy="979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04F1FB23-F609-4570-98C8-4228A2E4A7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1196753"/>
            <a:ext cx="5410068" cy="541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2961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Box 8"/>
          <p:cNvSpPr txBox="1"/>
          <p:nvPr/>
        </p:nvSpPr>
        <p:spPr>
          <a:xfrm>
            <a:off x="3137635" y="180316"/>
            <a:ext cx="5916730" cy="800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500" spc="-145"/>
            </a:lvl1pPr>
          </a:lstStyle>
          <a:p>
            <a:r>
              <a:rPr lang="pt-BR" dirty="0"/>
              <a:t>MODELO ETAPISTA</a:t>
            </a:r>
            <a:endParaRPr dirty="0"/>
          </a:p>
        </p:txBody>
      </p:sp>
      <p:pic>
        <p:nvPicPr>
          <p:cNvPr id="191" name="Imagem 2" descr="Imagem 2"/>
          <p:cNvPicPr>
            <a:picLocks noChangeAspect="1"/>
          </p:cNvPicPr>
          <p:nvPr/>
        </p:nvPicPr>
        <p:blipFill>
          <a:blip r:embed="rId2"/>
          <a:srcRect l="19480" t="12986" r="20780" b="18181"/>
          <a:stretch>
            <a:fillRect/>
          </a:stretch>
        </p:blipFill>
        <p:spPr>
          <a:xfrm>
            <a:off x="5653286" y="5288748"/>
            <a:ext cx="885249" cy="979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04F1FB23-F609-4570-98C8-4228A2E4A7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1196753"/>
            <a:ext cx="5410068" cy="541006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820A52A3-A12B-42DE-8260-C62986EE5F6F}"/>
              </a:ext>
            </a:extLst>
          </p:cNvPr>
          <p:cNvSpPr/>
          <p:nvPr/>
        </p:nvSpPr>
        <p:spPr>
          <a:xfrm>
            <a:off x="2562899" y="5241700"/>
            <a:ext cx="6846196" cy="161375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70" tIns="64770" rIns="64770" bIns="64770" numCol="1" spcCol="1270" anchor="t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800" b="1" kern="1200" dirty="0">
                <a:solidFill>
                  <a:schemeClr val="bg1"/>
                </a:solidFill>
              </a:rPr>
              <a:t>Abordagem social na rua / Centro Pop</a:t>
            </a:r>
            <a:endParaRPr lang="pt-BR" sz="1700" kern="1200" dirty="0"/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700" kern="1200" dirty="0"/>
          </a:p>
        </p:txBody>
      </p:sp>
    </p:spTree>
    <p:extLst>
      <p:ext uri="{BB962C8B-B14F-4D97-AF65-F5344CB8AC3E}">
        <p14:creationId xmlns:p14="http://schemas.microsoft.com/office/powerpoint/2010/main" val="344286702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Box 8"/>
          <p:cNvSpPr txBox="1"/>
          <p:nvPr/>
        </p:nvSpPr>
        <p:spPr>
          <a:xfrm>
            <a:off x="3137635" y="180316"/>
            <a:ext cx="5916730" cy="800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500" spc="-145"/>
            </a:lvl1pPr>
          </a:lstStyle>
          <a:p>
            <a:r>
              <a:rPr lang="pt-BR" dirty="0"/>
              <a:t>MODELO ETAPISTA</a:t>
            </a:r>
            <a:endParaRPr dirty="0"/>
          </a:p>
        </p:txBody>
      </p:sp>
      <p:pic>
        <p:nvPicPr>
          <p:cNvPr id="191" name="Imagem 2" descr="Imagem 2"/>
          <p:cNvPicPr>
            <a:picLocks noChangeAspect="1"/>
          </p:cNvPicPr>
          <p:nvPr/>
        </p:nvPicPr>
        <p:blipFill>
          <a:blip r:embed="rId2"/>
          <a:srcRect l="19480" t="12986" r="20780" b="18181"/>
          <a:stretch>
            <a:fillRect/>
          </a:stretch>
        </p:blipFill>
        <p:spPr>
          <a:xfrm>
            <a:off x="5653286" y="5288748"/>
            <a:ext cx="885249" cy="979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04F1FB23-F609-4570-98C8-4228A2E4A7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1196753"/>
            <a:ext cx="5410068" cy="541006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820A52A3-A12B-42DE-8260-C62986EE5F6F}"/>
              </a:ext>
            </a:extLst>
          </p:cNvPr>
          <p:cNvSpPr/>
          <p:nvPr/>
        </p:nvSpPr>
        <p:spPr>
          <a:xfrm>
            <a:off x="2562899" y="5241700"/>
            <a:ext cx="6846196" cy="161375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70" tIns="64770" rIns="64770" bIns="64770" numCol="1" spcCol="1270" anchor="t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800" b="1" kern="1200" dirty="0">
                <a:solidFill>
                  <a:schemeClr val="bg1"/>
                </a:solidFill>
              </a:rPr>
              <a:t>Abordagem social na rua / Centro Pop</a:t>
            </a:r>
            <a:endParaRPr lang="pt-BR" sz="1700" kern="1200" dirty="0"/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700" kern="120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EFB4144-5905-4AE4-A607-E7DFCB0C7B67}"/>
              </a:ext>
            </a:extLst>
          </p:cNvPr>
          <p:cNvSpPr/>
          <p:nvPr/>
        </p:nvSpPr>
        <p:spPr>
          <a:xfrm>
            <a:off x="2553521" y="4644282"/>
            <a:ext cx="6846194" cy="161375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70" tIns="64770" rIns="64770" bIns="64770" numCol="1" spcCol="1270" anchor="t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800" b="1" kern="1200" dirty="0">
                <a:solidFill>
                  <a:schemeClr val="bg1"/>
                </a:solidFill>
              </a:rPr>
              <a:t>Acolhimento Institucional Provisório</a:t>
            </a:r>
            <a:r>
              <a:rPr lang="pt-BR" sz="1700" kern="1200" dirty="0"/>
              <a:t>.</a:t>
            </a:r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700" kern="1200" dirty="0"/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700" kern="1200" dirty="0"/>
          </a:p>
        </p:txBody>
      </p:sp>
    </p:spTree>
    <p:extLst>
      <p:ext uri="{BB962C8B-B14F-4D97-AF65-F5344CB8AC3E}">
        <p14:creationId xmlns:p14="http://schemas.microsoft.com/office/powerpoint/2010/main" val="341660165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404040"/>
      </a:dk1>
      <a:lt1>
        <a:srgbClr val="FFFFFF"/>
      </a:lt1>
      <a:dk2>
        <a:srgbClr val="A7A7A7"/>
      </a:dk2>
      <a:lt2>
        <a:srgbClr val="535353"/>
      </a:lt2>
      <a:accent1>
        <a:srgbClr val="E48312"/>
      </a:accent1>
      <a:accent2>
        <a:srgbClr val="EF6611"/>
      </a:accent2>
      <a:accent3>
        <a:srgbClr val="FFC000"/>
      </a:accent3>
      <a:accent4>
        <a:srgbClr val="FB7B11"/>
      </a:accent4>
      <a:accent5>
        <a:srgbClr val="8F6C00"/>
      </a:accent5>
      <a:accent6>
        <a:srgbClr val="94A088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450903" rtl="0" fontAlgn="auto" latinLnBrk="0" hangingPunct="0">
          <a:lnSpc>
            <a:spcPct val="15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1" i="0" u="none" strike="noStrike" cap="none" spc="-150" normalizeH="0" baseline="0">
            <a:ln>
              <a:noFill/>
            </a:ln>
            <a:solidFill>
              <a:srgbClr val="40404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48312"/>
      </a:accent1>
      <a:accent2>
        <a:srgbClr val="EF6611"/>
      </a:accent2>
      <a:accent3>
        <a:srgbClr val="FFC000"/>
      </a:accent3>
      <a:accent4>
        <a:srgbClr val="FB7B11"/>
      </a:accent4>
      <a:accent5>
        <a:srgbClr val="8F6C00"/>
      </a:accent5>
      <a:accent6>
        <a:srgbClr val="94A088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450903" rtl="0" fontAlgn="auto" latinLnBrk="0" hangingPunct="0">
          <a:lnSpc>
            <a:spcPct val="15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1" i="0" u="none" strike="noStrike" cap="none" spc="-150" normalizeH="0" baseline="0">
            <a:ln>
              <a:noFill/>
            </a:ln>
            <a:solidFill>
              <a:srgbClr val="40404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1837</Words>
  <Application>Microsoft Office PowerPoint</Application>
  <PresentationFormat>Widescreen</PresentationFormat>
  <Paragraphs>292</Paragraphs>
  <Slides>64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64</vt:i4>
      </vt:variant>
    </vt:vector>
  </HeadingPairs>
  <TitlesOfParts>
    <vt:vector size="69" baseType="lpstr">
      <vt:lpstr>Arial</vt:lpstr>
      <vt:lpstr>Calibri</vt:lpstr>
      <vt:lpstr>Calibri Light</vt:lpstr>
      <vt:lpstr>Tw Cen MT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Eliane</dc:creator>
  <cp:lastModifiedBy>Usuario</cp:lastModifiedBy>
  <cp:revision>66</cp:revision>
  <dcterms:modified xsi:type="dcterms:W3CDTF">2022-09-27T15:32:48Z</dcterms:modified>
</cp:coreProperties>
</file>