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753600" cy="7315200"/>
  <p:notesSz cx="6858000" cy="9144000"/>
  <p:embeddedFontLst>
    <p:embeddedFont>
      <p:font typeface="Calibri (MS)" panose="020B0604020202020204" charset="0"/>
      <p:regular r:id="rId16"/>
    </p:embeddedFont>
    <p:embeddedFont>
      <p:font typeface="Arial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 Light" panose="020B0604020202020204" charset="0"/>
      <p:regular r:id="rId22"/>
    </p:embeddedFont>
    <p:embeddedFont>
      <p:font typeface="Arial Italics" panose="020B0604020202020204" charset="0"/>
      <p:regular r:id="rId23"/>
    </p:embeddedFont>
    <p:embeddedFont>
      <p:font typeface="Bree Serif" panose="020B0604020202020204" charset="0"/>
      <p:regular r:id="rId24"/>
    </p:embeddedFont>
    <p:embeddedFont>
      <p:font typeface="Calibri (MS) Italics" panose="020B0604020202020204" charset="0"/>
      <p:regular r:id="rId25"/>
    </p:embeddedFont>
    <p:embeddedFont>
      <p:font typeface="Arial" panose="020B0604020202020204" pitchFamily="3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Abertura</a:t>
            </a:r>
            <a:r>
              <a:rPr lang="en-US" dirty="0"/>
              <a:t>: </a:t>
            </a:r>
            <a:r>
              <a:rPr lang="en-US" dirty="0" err="1"/>
              <a:t>contextualizar</a:t>
            </a:r>
            <a:r>
              <a:rPr lang="en-US" dirty="0"/>
              <a:t> Agosto </a:t>
            </a:r>
            <a:r>
              <a:rPr lang="en-US" dirty="0" err="1"/>
              <a:t>Lilás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10 </a:t>
            </a:r>
            <a:r>
              <a:rPr lang="en-US" dirty="0" err="1"/>
              <a:t>anos</a:t>
            </a:r>
            <a:r>
              <a:rPr lang="en-US" dirty="0"/>
              <a:t> da LBI. </a:t>
            </a:r>
            <a:r>
              <a:rPr lang="en-US" dirty="0" err="1"/>
              <a:t>Ressaltar</a:t>
            </a:r>
            <a:r>
              <a:rPr lang="en-US" dirty="0"/>
              <a:t> </a:t>
            </a:r>
            <a:r>
              <a:rPr lang="en-US" dirty="0" err="1"/>
              <a:t>relevância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do MPMA e do CAO/PIPD.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Explorar mudanças jurídicas e culturais. Expor exemplos concretos de avanços: rampas, intérpretes de Libras, cotas em universidades e concursos.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Apontar que a lei é eficaz no plano normativo, mas ainda não no plano concreto. Ressaltar a necessidade de atuação firme do MP e do controle social.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Definir capacitismo de forma clara e objetiva. Comparar sua gravidade com racismo e sexismo. Ressaltar tipificação criminal prevista na LBI.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Explicar a interação de desigualdades. Exemplificar com casos de violência contra mulheres com deficiência. Ressaltar a obrigação do Estado em adotar medidas específicas.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Trazer dados de violência de gênero. Reforçar necessidade de canais acessíveis de denúncia. Ressaltar o papel do MP na fiscalização da rede de proteção.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Reafirmar o protagonismo do MPMA. Citar exemplos de ações ministeriais em defesa de mulheres com deficiência. Enfatizar a missão constitucional.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Mensagem final de mobilização e esperança. Convidar à reflexão e ao engajamento coletivo. Ressaltar o papel transformador da democracia participativa.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ra.com.br/nos/mulheres-com-deficiencia-ainda-sao-as-principais-vitimas-da-violencia-no-brasil,149c087d5f7d002808f3d5cce71bc46aruc6u1lo.html?utm_source=chatgpt.com" TargetMode="External"/><Relationship Id="rId2" Type="http://schemas.openxmlformats.org/officeDocument/2006/relationships/hyperlink" Target="https://repositorio.ipea.gov.br/handle/11058/1403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jetocolabora.com.br/ods10/lei-brasileira-de-inclusao-completa-10-anos-entre-avancos-desafios-e-ameacas/?utm_source=chatgpt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527" t="3614" r="763" b="5788"/>
          <a:stretch/>
        </p:blipFill>
        <p:spPr>
          <a:xfrm>
            <a:off x="27562" y="-3243"/>
            <a:ext cx="9753600" cy="73184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53600" y="1051410"/>
            <a:ext cx="810768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endParaRPr dirty="0"/>
          </a:p>
        </p:txBody>
      </p:sp>
      <p:sp>
        <p:nvSpPr>
          <p:cNvPr id="4" name="Freeform 4"/>
          <p:cNvSpPr/>
          <p:nvPr/>
        </p:nvSpPr>
        <p:spPr>
          <a:xfrm>
            <a:off x="3733800" y="-3243"/>
            <a:ext cx="2705234" cy="1637031"/>
          </a:xfrm>
          <a:custGeom>
            <a:avLst/>
            <a:gdLst/>
            <a:ahLst/>
            <a:cxnLst/>
            <a:rect l="l" t="t" r="r" b="b"/>
            <a:pathLst>
              <a:path w="2705234" h="1637031">
                <a:moveTo>
                  <a:pt x="0" y="0"/>
                </a:moveTo>
                <a:lnTo>
                  <a:pt x="2705234" y="0"/>
                </a:lnTo>
                <a:lnTo>
                  <a:pt x="2705234" y="1637032"/>
                </a:lnTo>
                <a:lnTo>
                  <a:pt x="0" y="1637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612" b="-36639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4192" y="178919"/>
            <a:ext cx="8595361" cy="180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74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4774"/>
              </a:lnSpc>
              <a:spcBef>
                <a:spcPct val="0"/>
              </a:spcBef>
            </a:pPr>
            <a:r>
              <a:rPr lang="en-US" sz="3978" u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Compromisso Institucional do Ministério Público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6105" y="2286000"/>
            <a:ext cx="9116803" cy="300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3"/>
              </a:lnSpc>
              <a:spcBef>
                <a:spcPct val="0"/>
              </a:spcBef>
            </a:pPr>
            <a:endParaRPr dirty="0"/>
          </a:p>
          <a:p>
            <a:pPr marL="362911" lvl="1" indent="-181456" algn="just">
              <a:lnSpc>
                <a:spcPts val="3383"/>
              </a:lnSpc>
              <a:spcBef>
                <a:spcPct val="0"/>
              </a:spcBef>
              <a:buFont typeface="Arial"/>
              <a:buChar char="•"/>
            </a:pP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Defesa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dos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direitos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fundamentais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;</a:t>
            </a:r>
          </a:p>
          <a:p>
            <a:pPr marL="362911" lvl="1" indent="-181456" algn="just">
              <a:lnSpc>
                <a:spcPts val="3383"/>
              </a:lnSpc>
              <a:spcBef>
                <a:spcPct val="0"/>
              </a:spcBef>
              <a:buFont typeface="Arial"/>
              <a:buChar char="•"/>
            </a:pP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Promoção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da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igualdade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gênero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inclusão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social;</a:t>
            </a:r>
          </a:p>
          <a:p>
            <a:pPr marL="362911" lvl="1" indent="-181456" algn="just">
              <a:lnSpc>
                <a:spcPts val="3383"/>
              </a:lnSpc>
              <a:spcBef>
                <a:spcPct val="0"/>
              </a:spcBef>
              <a:buFont typeface="Arial"/>
              <a:buChar char="•"/>
            </a:pP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Ações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civis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públicas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recomendações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administrativas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;</a:t>
            </a:r>
          </a:p>
          <a:p>
            <a:pPr marL="362911" lvl="1" indent="-181456" algn="just">
              <a:lnSpc>
                <a:spcPts val="3383"/>
              </a:lnSpc>
              <a:spcBef>
                <a:spcPct val="0"/>
              </a:spcBef>
              <a:buFont typeface="Arial"/>
              <a:buChar char="•"/>
            </a:pP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Fiscalização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das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políticas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públicas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fortalecimento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das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redes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28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proteção</a:t>
            </a:r>
            <a:r>
              <a:rPr lang="en-US" sz="28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9120" y="6747129"/>
            <a:ext cx="859536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MINISTÉRIO PÚBLICO DO ESTADO DO MARANHÃO – CAO/PIPD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5774" y="-263772"/>
            <a:ext cx="7042052" cy="1200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74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4774"/>
              </a:lnSpc>
              <a:spcBef>
                <a:spcPct val="0"/>
              </a:spcBef>
            </a:pPr>
            <a:r>
              <a:rPr lang="en-US" sz="3978" u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Considerações Finais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0529" y="731520"/>
            <a:ext cx="9292543" cy="6557588"/>
            <a:chOff x="0" y="0"/>
            <a:chExt cx="12390057" cy="87434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90057" cy="8743452"/>
            </a:xfrm>
            <a:custGeom>
              <a:avLst/>
              <a:gdLst/>
              <a:ahLst/>
              <a:cxnLst/>
              <a:rect l="l" t="t" r="r" b="b"/>
              <a:pathLst>
                <a:path w="12390057" h="8743452">
                  <a:moveTo>
                    <a:pt x="0" y="0"/>
                  </a:moveTo>
                  <a:lnTo>
                    <a:pt x="12390057" y="0"/>
                  </a:lnTo>
                  <a:lnTo>
                    <a:pt x="12390057" y="8743452"/>
                  </a:lnTo>
                  <a:lnTo>
                    <a:pt x="0" y="87434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2390057" cy="8743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298566" lvl="1" indent="-149283" algn="just">
                <a:lnSpc>
                  <a:spcPts val="2783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As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mulheres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com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deficiência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exigem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proteção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integral, com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políticas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públicas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específicas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transversais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que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assegurem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dignidade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paz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em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seus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espaços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domésticos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,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familiares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comunitários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.</a:t>
              </a:r>
            </a:p>
            <a:p>
              <a:pPr algn="just">
                <a:lnSpc>
                  <a:spcPts val="2783"/>
                </a:lnSpc>
                <a:spcBef>
                  <a:spcPct val="0"/>
                </a:spcBef>
              </a:pPr>
              <a:endPara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marL="298566" lvl="1" indent="-149283" algn="just">
                <a:lnSpc>
                  <a:spcPts val="2783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combate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à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violência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gênero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deve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ser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inclusivo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acessível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,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eliminando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barreiras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assegurando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canais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denúncia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proteção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adaptados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; </a:t>
              </a:r>
            </a:p>
            <a:p>
              <a:pPr algn="just">
                <a:lnSpc>
                  <a:spcPts val="2783"/>
                </a:lnSpc>
                <a:spcBef>
                  <a:spcPct val="0"/>
                </a:spcBef>
              </a:pPr>
              <a:endPara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marL="298566" lvl="1" indent="-149283" algn="just">
                <a:lnSpc>
                  <a:spcPts val="2783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 Lei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Brasileira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Inclusão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é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uma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conquista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civilizatória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, mas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sua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plena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efetividade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depende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vigilância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contínua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de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uma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atuação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estatal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concreta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;</a:t>
              </a:r>
            </a:p>
            <a:p>
              <a:pPr algn="just">
                <a:lnSpc>
                  <a:spcPts val="2783"/>
                </a:lnSpc>
                <a:spcBef>
                  <a:spcPct val="0"/>
                </a:spcBef>
              </a:pPr>
              <a:endPara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marL="298566" lvl="1" indent="-149283" algn="just">
                <a:lnSpc>
                  <a:spcPts val="2783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efetiva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transformação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social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passa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pela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disseminação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de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atitudes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319" u="none" strike="noStrike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anticapacitistas</a:t>
              </a:r>
              <a:r>
                <a:rPr lang="en-US" sz="2319" u="none" strike="noStrike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.</a:t>
              </a:r>
            </a:p>
          </p:txBody>
        </p:sp>
      </p:grpSp>
      <p:sp>
        <p:nvSpPr>
          <p:cNvPr id="6" name="Retângulo 5"/>
          <p:cNvSpPr/>
          <p:nvPr/>
        </p:nvSpPr>
        <p:spPr>
          <a:xfrm>
            <a:off x="243884" y="6705600"/>
            <a:ext cx="6233116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5"/>
              </a:lnSpc>
            </a:pPr>
            <a:r>
              <a:rPr lang="en-US" sz="128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MINISTÉRIO PÚBLICO DO ESTADO DO MARANHÃO – CAO/PIPD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0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4774"/>
                </a:lnSpc>
                <a:spcBef>
                  <a:spcPct val="0"/>
                </a:spcBef>
              </a:pPr>
              <a:r>
                <a:rPr lang="en-US" sz="3978" u="none" strike="noStrike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Referências Bibliográficas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6523" y="1241848"/>
            <a:ext cx="9150565" cy="478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just">
              <a:lnSpc>
                <a:spcPts val="2304"/>
              </a:lnSpc>
              <a:buFont typeface="Arial"/>
              <a:buChar char="•"/>
            </a:pP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CERQUEIRA, Daniel; BUENO, Samira (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coord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.). 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Atlas da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Violência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2024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 Brasília: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Ipea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; FBSP, 2024.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920" u="sng" dirty="0">
                <a:latin typeface="Arial"/>
                <a:ea typeface="Arial"/>
                <a:cs typeface="Arial"/>
                <a:sym typeface="Arial"/>
                <a:hlinkClick r:id="rId2" tooltip="https://repositorio.ipea.gov.br/handle/11058/14031"/>
              </a:rPr>
              <a:t>https://repositorio.ipea.gov.br/handle/11058/14031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47091" lvl="1" indent="-123546" algn="just">
              <a:lnSpc>
                <a:spcPts val="2304"/>
              </a:lnSpc>
              <a:buFont typeface="Arial"/>
              <a:buChar char="•"/>
            </a:pPr>
            <a:r>
              <a:rPr lang="en-US" sz="1920" b="1" dirty="0">
                <a:latin typeface="Arial Bold"/>
                <a:ea typeface="Arial Bold"/>
                <a:cs typeface="Arial Bold"/>
                <a:sym typeface="Arial Bold"/>
              </a:rPr>
              <a:t>ANDRADE, </a:t>
            </a:r>
            <a:r>
              <a:rPr lang="en-US" sz="1920" b="1" dirty="0" err="1">
                <a:latin typeface="Arial Bold"/>
                <a:ea typeface="Arial Bold"/>
                <a:cs typeface="Arial Bold"/>
                <a:sym typeface="Arial Bold"/>
              </a:rPr>
              <a:t>Luã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Mulheres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com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deficiência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ainda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são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as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principais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vítimas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da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violência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no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Brasil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 Terra: NÓS, 18 jun. 2024.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920" u="sng" dirty="0">
                <a:latin typeface="Arial"/>
                <a:ea typeface="Arial"/>
                <a:cs typeface="Arial"/>
                <a:sym typeface="Arial"/>
                <a:hlinkClick r:id="rId3" tooltip="https://www.terra.com.br/nos/mulheres-com-deficiencia-ainda-sao-as-principais-vitimas-da-violencia-no-brasil,149c087d5f7d002808f3d5cce71bc46aruc6u1lo.html?utm_source=chatgpt.com"/>
              </a:rPr>
              <a:t>https://www.terra.com.br/nos/mulheres-com-deficiencia-ainda-sao-as-principais-vitimas-da-violencia-no-brasil,149c087d5f7d002808f3d5cce71bc46aruc6u1lo.html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247091" lvl="1" indent="-123546" algn="just">
              <a:lnSpc>
                <a:spcPts val="2304"/>
              </a:lnSpc>
              <a:buFont typeface="Arial"/>
              <a:buChar char="•"/>
            </a:pPr>
            <a:r>
              <a:rPr lang="en-US" sz="1920" b="1" dirty="0">
                <a:latin typeface="Arial Bold"/>
                <a:ea typeface="Arial Bold"/>
                <a:cs typeface="Arial Bold"/>
                <a:sym typeface="Arial Bold"/>
              </a:rPr>
              <a:t>PROJETO COLABORA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Lei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Brasileira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de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Inclusão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completa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10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anos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: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avanços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e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desafios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Colabora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: ODS10, 16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jul.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2025.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920" u="sng" dirty="0">
                <a:latin typeface="Arial"/>
                <a:ea typeface="Arial"/>
                <a:cs typeface="Arial"/>
                <a:sym typeface="Arial"/>
                <a:hlinkClick r:id="rId4" tooltip="https://projetocolabora.com.br/ods10/lei-brasileira-de-inclusao-completa-10-anos-entre-avancos-desafios-e-ameacas/?utm_source=chatgpt.com"/>
              </a:rPr>
              <a:t>https://projetocolabora.com.br/ods10/lei-brasileira-de-inclusao-completa-10-anos-entre-avancos-desafios-e-ameacas/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247091" lvl="1" indent="-123546" algn="just">
              <a:lnSpc>
                <a:spcPts val="2304"/>
              </a:lnSpc>
              <a:buFont typeface="Arial"/>
              <a:buChar char="•"/>
            </a:pP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VASCONCELOS, Roberta Silva; FREITAS, Ana Teresa Silva de; ALENCAR, Gabriela Serra Pinto de. VIOLÊNCIA PSICOLÓGICA CONTRA MULHERES COM DEFICIÊNCIA: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reflexões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inclusão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acessibilidade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públicas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Revista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de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Políticas</a:t>
            </a:r>
            <a:r>
              <a:rPr lang="en-US" sz="1920" i="1" dirty="0">
                <a:latin typeface="Arial Italics"/>
                <a:ea typeface="Arial Italics"/>
                <a:cs typeface="Arial Italics"/>
                <a:sym typeface="Arial Italics"/>
              </a:rPr>
              <a:t> </a:t>
            </a:r>
            <a:r>
              <a:rPr lang="en-US" sz="1920" i="1" dirty="0" err="1">
                <a:latin typeface="Arial Italics"/>
                <a:ea typeface="Arial Italics"/>
                <a:cs typeface="Arial Italics"/>
                <a:sym typeface="Arial Italics"/>
              </a:rPr>
              <a:t>Públicas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, v. 28, n. 2, p. 966–979, 15 Jan 2025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920" dirty="0">
                <a:latin typeface="Arial"/>
                <a:ea typeface="Arial"/>
                <a:cs typeface="Arial"/>
                <a:sym typeface="Arial"/>
              </a:rPr>
              <a:t>: https://cajapio.ufma.br/index.php/rppublica/article/view/22515.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3326" y="6553200"/>
            <a:ext cx="6166073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5"/>
              </a:lnSpc>
            </a:pPr>
            <a:r>
              <a:rPr lang="en-US" sz="128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MINISTÉRIO PÚBLICO DO ESTADO DO MARANHÃO – CAO/PIPD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3840" y="1541996"/>
            <a:ext cx="8778240" cy="1275596"/>
            <a:chOff x="0" y="0"/>
            <a:chExt cx="11704320" cy="17007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700795"/>
            </a:xfrm>
            <a:custGeom>
              <a:avLst/>
              <a:gdLst/>
              <a:ahLst/>
              <a:cxnLst/>
              <a:rect l="l" t="t" r="r" b="b"/>
              <a:pathLst>
                <a:path w="11704320" h="1700795">
                  <a:moveTo>
                    <a:pt x="0" y="0"/>
                  </a:moveTo>
                  <a:lnTo>
                    <a:pt x="11704320" y="0"/>
                  </a:lnTo>
                  <a:lnTo>
                    <a:pt x="11704320" y="1700795"/>
                  </a:lnTo>
                  <a:lnTo>
                    <a:pt x="0" y="17007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704320" cy="17007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774"/>
                </a:lnSpc>
                <a:spcBef>
                  <a:spcPct val="0"/>
                </a:spcBef>
              </a:pPr>
              <a:r>
                <a:rPr lang="en-US" sz="6478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Obrigado!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6826400" y="1150425"/>
            <a:ext cx="1786449" cy="3334335"/>
          </a:xfrm>
          <a:custGeom>
            <a:avLst/>
            <a:gdLst/>
            <a:ahLst/>
            <a:cxnLst/>
            <a:rect l="l" t="t" r="r" b="b"/>
            <a:pathLst>
              <a:path w="1786449" h="3334335">
                <a:moveTo>
                  <a:pt x="0" y="0"/>
                </a:moveTo>
                <a:lnTo>
                  <a:pt x="1786449" y="0"/>
                </a:lnTo>
                <a:lnTo>
                  <a:pt x="1786449" y="3334335"/>
                </a:lnTo>
                <a:lnTo>
                  <a:pt x="0" y="333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96911" y="2938824"/>
            <a:ext cx="7959778" cy="233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2733" dirty="0" err="1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Alenilton</a:t>
            </a:r>
            <a:r>
              <a:rPr lang="en-US" sz="2733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lang="en-US" sz="2733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Santos </a:t>
            </a:r>
          </a:p>
          <a:p>
            <a:pPr algn="ctr">
              <a:lnSpc>
                <a:spcPts val="3607"/>
              </a:lnSpc>
            </a:pPr>
            <a:r>
              <a:rPr lang="en-US" sz="2733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Promotor de </a:t>
            </a:r>
            <a:r>
              <a:rPr lang="en-US" sz="2733" dirty="0" err="1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Justiça</a:t>
            </a:r>
            <a:endParaRPr lang="en-US" sz="2733" dirty="0">
              <a:solidFill>
                <a:srgbClr val="00000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algn="ctr">
              <a:lnSpc>
                <a:spcPts val="3607"/>
              </a:lnSpc>
            </a:pPr>
            <a:r>
              <a:rPr lang="en-US" sz="2733" dirty="0" err="1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Coordenador</a:t>
            </a:r>
            <a:r>
              <a:rPr lang="en-US" sz="2733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CAOPIPD/MPMA</a:t>
            </a:r>
          </a:p>
          <a:p>
            <a:pPr algn="ctr">
              <a:lnSpc>
                <a:spcPts val="3607"/>
              </a:lnSpc>
            </a:pPr>
            <a:r>
              <a:rPr lang="en-US" sz="2733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caopid@mpma.mp.br</a:t>
            </a:r>
          </a:p>
          <a:p>
            <a:pPr algn="l">
              <a:lnSpc>
                <a:spcPts val="3607"/>
              </a:lnSpc>
            </a:pPr>
            <a:endParaRPr lang="en-US" sz="2733" dirty="0">
              <a:solidFill>
                <a:srgbClr val="000000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0933" y="-76200"/>
            <a:ext cx="6991733" cy="190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3"/>
              </a:lnSpc>
            </a:pPr>
            <a:endParaRPr/>
          </a:p>
          <a:p>
            <a:pPr algn="ctr">
              <a:lnSpc>
                <a:spcPts val="4863"/>
              </a:lnSpc>
            </a:pPr>
            <a:r>
              <a:rPr lang="en-US" sz="4053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Avanços em 10 anos da LBI</a:t>
            </a:r>
          </a:p>
          <a:p>
            <a:pPr algn="ctr">
              <a:lnSpc>
                <a:spcPts val="4863"/>
              </a:lnSpc>
            </a:pPr>
            <a:endParaRPr lang="en-US" sz="4053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75057" y="379824"/>
            <a:ext cx="9203486" cy="5852160"/>
            <a:chOff x="0" y="0"/>
            <a:chExt cx="12354560" cy="78558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54560" cy="7855813"/>
            </a:xfrm>
            <a:custGeom>
              <a:avLst/>
              <a:gdLst/>
              <a:ahLst/>
              <a:cxnLst/>
              <a:rect l="l" t="t" r="r" b="b"/>
              <a:pathLst>
                <a:path w="12354560" h="7855813">
                  <a:moveTo>
                    <a:pt x="0" y="0"/>
                  </a:moveTo>
                  <a:lnTo>
                    <a:pt x="12354560" y="0"/>
                  </a:lnTo>
                  <a:lnTo>
                    <a:pt x="12354560" y="7855813"/>
                  </a:lnTo>
                  <a:lnTo>
                    <a:pt x="0" y="7855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2354560" cy="78653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just">
                <a:lnSpc>
                  <a:spcPts val="2543"/>
                </a:lnSpc>
              </a:pPr>
              <a:endParaRPr dirty="0"/>
            </a:p>
            <a:p>
              <a:pPr marL="272829" lvl="1" indent="-136415" algn="just">
                <a:lnSpc>
                  <a:spcPts val="2543"/>
                </a:lnSpc>
                <a:buFont typeface="Arial"/>
                <a:buChar char="•"/>
              </a:pPr>
              <a:r>
                <a:rPr lang="en-US" sz="2119" dirty="0" err="1" smtClean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Abordou</a:t>
              </a:r>
              <a:r>
                <a:rPr lang="en-US" sz="2119" dirty="0" smtClean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eixos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estruturantes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: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saúde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,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educação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,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trabalho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,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acessibilidade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,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comunicação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participação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social;</a:t>
              </a:r>
            </a:p>
            <a:p>
              <a:pPr marL="272829" lvl="1" indent="-136415" algn="just">
                <a:lnSpc>
                  <a:spcPts val="2543"/>
                </a:lnSpc>
              </a:pPr>
              <a:endParaRPr lang="en-US" sz="211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marL="272829" lvl="1" indent="-136415" algn="just">
                <a:lnSpc>
                  <a:spcPts val="2543"/>
                </a:lnSpc>
                <a:buFont typeface="Arial"/>
                <a:buChar char="•"/>
              </a:pP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Estabeleceu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marco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civilizatório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na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terminologia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: “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pessoa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com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deficiência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”,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priorizando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a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dignidade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a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centralidade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da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pessoa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;</a:t>
              </a:r>
            </a:p>
            <a:p>
              <a:pPr marL="272829" lvl="1" indent="-136415" algn="just">
                <a:lnSpc>
                  <a:spcPts val="2543"/>
                </a:lnSpc>
              </a:pPr>
              <a:endParaRPr lang="en-US" sz="211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marL="272829" lvl="1" indent="-136415" algn="just">
                <a:lnSpc>
                  <a:spcPts val="2543"/>
                </a:lnSpc>
                <a:buFont typeface="Arial"/>
                <a:buChar char="•"/>
              </a:pP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Adotou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a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definição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biopsicossocial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da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deficiência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,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superando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a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visão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meramente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médica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incorporando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aspectos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culturais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,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familiares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socioeconômicos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.</a:t>
              </a:r>
            </a:p>
            <a:p>
              <a:pPr marL="272829" lvl="1" indent="-136415" algn="just">
                <a:lnSpc>
                  <a:spcPts val="2543"/>
                </a:lnSpc>
              </a:pPr>
              <a:endParaRPr lang="en-US" sz="211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marL="272829" lvl="1" indent="-136415" algn="just">
                <a:lnSpc>
                  <a:spcPts val="2543"/>
                </a:lnSpc>
                <a:buFont typeface="Arial"/>
                <a:buChar char="•"/>
              </a:pP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Consolidou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a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compreensão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da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deficiência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não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como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limitação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individual, mas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como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interação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entre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barreiras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e </a:t>
              </a:r>
              <a:r>
                <a:rPr lang="en-US" sz="2119" dirty="0" err="1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sociedade</a:t>
              </a:r>
              <a:r>
                <a:rPr lang="en-US" sz="2119" dirty="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.</a:t>
              </a:r>
            </a:p>
          </p:txBody>
        </p:sp>
      </p:grpSp>
      <p:sp>
        <p:nvSpPr>
          <p:cNvPr id="8" name="Retângulo 7"/>
          <p:cNvSpPr/>
          <p:nvPr/>
        </p:nvSpPr>
        <p:spPr>
          <a:xfrm>
            <a:off x="275057" y="6669128"/>
            <a:ext cx="809760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5"/>
              </a:lnSpc>
            </a:pPr>
            <a:r>
              <a:rPr lang="en-US" sz="128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MINISTÉRIO</a:t>
            </a:r>
            <a:r>
              <a:rPr lang="en-US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28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PÚBLICO DO ESTADO DO MARANHÃO – CAO/PIPD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39483" y="121945"/>
            <a:ext cx="5116283" cy="12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63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4863"/>
              </a:lnSpc>
              <a:spcBef>
                <a:spcPct val="0"/>
              </a:spcBef>
            </a:pPr>
            <a:r>
              <a:rPr lang="en-US" sz="4053" u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Desafios: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6512" y="1828066"/>
            <a:ext cx="9180576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0" lvl="1" indent="-123545" algn="just">
              <a:lnSpc>
                <a:spcPts val="2304"/>
              </a:lnSpc>
              <a:spcBef>
                <a:spcPct val="0"/>
              </a:spcBef>
              <a:buFont typeface="Arial"/>
              <a:buChar char="•"/>
            </a:pP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Persistência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violações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direitos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em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2024,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mais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570 mil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ocorrências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contra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pessoas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com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deficiência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;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denúncias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representam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menos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20% do total;</a:t>
            </a:r>
          </a:p>
          <a:p>
            <a:pPr marL="247090" lvl="1" indent="-123545" algn="just">
              <a:lnSpc>
                <a:spcPts val="2304"/>
              </a:lnSpc>
              <a:spcBef>
                <a:spcPct val="0"/>
              </a:spcBef>
              <a:buFont typeface="Arial"/>
              <a:buChar char="•"/>
            </a:pPr>
            <a:endParaRPr lang="en-US" sz="1920" u="none" strike="noStrik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47090" lvl="1" indent="-123545" algn="just">
              <a:lnSpc>
                <a:spcPts val="2304"/>
              </a:lnSpc>
              <a:spcBef>
                <a:spcPct val="0"/>
              </a:spcBef>
              <a:buFont typeface="Arial"/>
              <a:buChar char="•"/>
            </a:pP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Ampla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subnotificação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muitos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casos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maus-tratos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agressões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privação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liberdade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violência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institucional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não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chegam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às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autoridades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;</a:t>
            </a:r>
          </a:p>
          <a:p>
            <a:pPr marL="247090" lvl="1" indent="-123545" algn="just">
              <a:lnSpc>
                <a:spcPts val="2304"/>
              </a:lnSpc>
              <a:spcBef>
                <a:spcPct val="0"/>
              </a:spcBef>
              <a:buFont typeface="Arial"/>
              <a:buChar char="•"/>
            </a:pPr>
            <a:endParaRPr lang="en-US" sz="1920" u="none" strike="noStrik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47090" lvl="1" indent="-123545" algn="just">
              <a:lnSpc>
                <a:spcPts val="2304"/>
              </a:lnSpc>
              <a:spcBef>
                <a:spcPct val="0"/>
              </a:spcBef>
              <a:buFont typeface="Arial"/>
              <a:buChar char="•"/>
            </a:pP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Obstáculos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materiais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insuficiência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orçamentária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permanência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barreiras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arquitetônicas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comunicacionais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;</a:t>
            </a:r>
          </a:p>
          <a:p>
            <a:pPr marL="247090" lvl="1" indent="-123545" algn="just">
              <a:lnSpc>
                <a:spcPts val="2304"/>
              </a:lnSpc>
              <a:spcBef>
                <a:spcPct val="0"/>
              </a:spcBef>
              <a:buFont typeface="Arial"/>
              <a:buChar char="•"/>
            </a:pPr>
            <a:endParaRPr lang="en-US" sz="1920" u="none" strike="noStrik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47090" lvl="1" indent="-123545" algn="just">
              <a:lnSpc>
                <a:spcPts val="2304"/>
              </a:lnSpc>
              <a:spcBef>
                <a:spcPct val="0"/>
              </a:spcBef>
              <a:buFont typeface="Arial"/>
              <a:buChar char="•"/>
            </a:pP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Morosidade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administrativa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1920" u="none" strike="noStrik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judicial: </a:t>
            </a:r>
            <a:r>
              <a:rPr lang="en-US" sz="1920" u="none" strike="noStrike" dirty="0" err="1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comprometimento</a:t>
            </a:r>
            <a:r>
              <a:rPr lang="en-US" sz="1920" u="none" strike="noStrik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da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efetividade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1920" u="none" strike="noStrik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da </a:t>
            </a:r>
            <a:r>
              <a:rPr lang="en-US" sz="1920" u="none" strike="noStrike" dirty="0" err="1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realização</a:t>
            </a:r>
            <a:r>
              <a:rPr lang="en-US" sz="1920" u="none" strike="noStrik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célere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dos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direitos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1920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reconhecidos</a:t>
            </a:r>
            <a:r>
              <a:rPr lang="en-US" sz="1920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pela lei.</a:t>
            </a:r>
          </a:p>
          <a:p>
            <a:pPr marL="247090" lvl="1" indent="-123545" algn="just">
              <a:lnSpc>
                <a:spcPts val="2304"/>
              </a:lnSpc>
              <a:spcBef>
                <a:spcPct val="0"/>
              </a:spcBef>
              <a:buFont typeface="Arial"/>
              <a:buChar char="•"/>
            </a:pPr>
            <a:endParaRPr lang="en-US" sz="1920" u="none" strike="noStrik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1000" y="6477000"/>
            <a:ext cx="83058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5"/>
              </a:lnSpc>
            </a:pPr>
            <a:r>
              <a:rPr lang="en-US" sz="128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MINISTÉRIO PÚBLICO DO ESTADO DO MARANHÃO – CAO/PIPD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969034" y="121945"/>
            <a:ext cx="8107680" cy="12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63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4863"/>
              </a:lnSpc>
              <a:spcBef>
                <a:spcPct val="0"/>
              </a:spcBef>
            </a:pPr>
            <a:r>
              <a:rPr lang="en-US" sz="4053" u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Capacitismo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6490" y="1718990"/>
            <a:ext cx="9300621" cy="387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83"/>
              </a:lnSpc>
              <a:spcBef>
                <a:spcPct val="0"/>
              </a:spcBef>
            </a:pPr>
            <a:endParaRPr/>
          </a:p>
          <a:p>
            <a:pPr marL="298469" lvl="1" indent="-149235" algn="just">
              <a:lnSpc>
                <a:spcPts val="2783"/>
              </a:lnSpc>
              <a:spcBef>
                <a:spcPct val="0"/>
              </a:spcBef>
              <a:buFont typeface="Arial"/>
              <a:buChar char="•"/>
            </a:pPr>
            <a:r>
              <a:rPr lang="en-US" sz="2319" u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Preconceito estrutural que inferioriza a pessoa com deficiência;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2319" u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98566" lvl="1" indent="-149283" algn="just">
              <a:lnSpc>
                <a:spcPts val="2783"/>
              </a:lnSpc>
              <a:spcBef>
                <a:spcPct val="0"/>
              </a:spcBef>
              <a:buFont typeface="Arial"/>
              <a:buChar char="•"/>
            </a:pPr>
            <a:r>
              <a:rPr lang="en-US" sz="2319" u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Manifesta-se em práticas discriminatórias no trabalho, educação e vida pública;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2319" u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98469" lvl="1" indent="-149235" algn="just">
              <a:lnSpc>
                <a:spcPts val="2783"/>
              </a:lnSpc>
              <a:spcBef>
                <a:spcPct val="0"/>
              </a:spcBef>
              <a:buFont typeface="Arial"/>
              <a:buChar char="•"/>
            </a:pPr>
            <a:r>
              <a:rPr lang="en-US" sz="2319" u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 combate exige políticas inclusivas, responsabilização e mudança cultural;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2319" u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98566" lvl="1" indent="-149283" algn="just">
              <a:lnSpc>
                <a:spcPts val="2783"/>
              </a:lnSpc>
              <a:spcBef>
                <a:spcPct val="0"/>
              </a:spcBef>
              <a:buFont typeface="Arial"/>
              <a:buChar char="•"/>
            </a:pPr>
            <a:r>
              <a:rPr lang="en-US" sz="2319" u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Mulheres com deficiência sofrem capacitismo, estigmatizando-as e marginalizando-as, excluindo-as do universo da vida.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7200" y="6477000"/>
            <a:ext cx="67818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5"/>
              </a:lnSpc>
            </a:pPr>
            <a:r>
              <a:rPr lang="en-US" sz="128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MINISTÉRIO PÚBLICO DO ESTADO DO MARANHÃO – CAO/PIPD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85353" y="608433"/>
            <a:ext cx="9783387" cy="1296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48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3448"/>
              </a:lnSpc>
              <a:spcBef>
                <a:spcPct val="0"/>
              </a:spcBef>
            </a:pPr>
            <a:r>
              <a:rPr lang="en-US" sz="2873" u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MULHER COM DEFICIÊNCIA: uma vítima invisível</a:t>
            </a:r>
          </a:p>
          <a:p>
            <a:pPr marL="0" lvl="0" indent="0" algn="ctr">
              <a:lnSpc>
                <a:spcPts val="3448"/>
              </a:lnSpc>
              <a:spcBef>
                <a:spcPct val="0"/>
              </a:spcBef>
            </a:pPr>
            <a:endParaRPr lang="en-US" sz="2873" u="none" strike="noStrike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5136" y="1904893"/>
            <a:ext cx="9303328" cy="2862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26"/>
              </a:lnSpc>
              <a:spcBef>
                <a:spcPct val="0"/>
              </a:spcBef>
            </a:pPr>
            <a:endParaRPr/>
          </a:p>
          <a:p>
            <a:pPr marL="303116" lvl="1" indent="-151558" algn="just">
              <a:lnSpc>
                <a:spcPts val="2826"/>
              </a:lnSpc>
              <a:spcBef>
                <a:spcPct val="0"/>
              </a:spcBef>
              <a:buFont typeface="Arial"/>
              <a:buChar char="•"/>
            </a:pPr>
            <a:r>
              <a:rPr lang="en-US" sz="2355" u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 gênero feminino, associado às limitações de ordem biopsicossocial e ao estigma social, resulta em dupla vulnerabilidade;</a:t>
            </a:r>
          </a:p>
          <a:p>
            <a:pPr algn="just">
              <a:lnSpc>
                <a:spcPts val="2826"/>
              </a:lnSpc>
              <a:spcBef>
                <a:spcPct val="0"/>
              </a:spcBef>
            </a:pPr>
            <a:endParaRPr lang="en-US" sz="2355" u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303116" lvl="1" indent="-151558" algn="just">
              <a:lnSpc>
                <a:spcPts val="2826"/>
              </a:lnSpc>
              <a:spcBef>
                <a:spcPct val="0"/>
              </a:spcBef>
              <a:buFont typeface="Arial"/>
              <a:buChar char="•"/>
            </a:pPr>
            <a:r>
              <a:rPr lang="en-US" sz="2355" u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Barreiras no acesso à justiça, saúde e redes de proteção;</a:t>
            </a:r>
          </a:p>
          <a:p>
            <a:pPr algn="just">
              <a:lnSpc>
                <a:spcPts val="2826"/>
              </a:lnSpc>
              <a:spcBef>
                <a:spcPct val="0"/>
              </a:spcBef>
            </a:pPr>
            <a:endParaRPr lang="en-US" sz="2355" u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303116" lvl="1" indent="-151558" algn="just">
              <a:lnSpc>
                <a:spcPts val="2826"/>
              </a:lnSpc>
              <a:spcBef>
                <a:spcPct val="0"/>
              </a:spcBef>
              <a:buFont typeface="Arial"/>
              <a:buChar char="•"/>
            </a:pPr>
            <a:r>
              <a:rPr lang="en-US" sz="2355" u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Necessidade de políticas públicas específicas e integradas.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9120" y="6747129"/>
            <a:ext cx="859536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dirty="0" smtClean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MINISTÉRIO PÚBLICO DO ESTADO DO MARANHÃO – CAO/PIPD</a:t>
            </a:r>
            <a:endParaRPr lang="en-US" sz="1279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77303" y="621324"/>
            <a:ext cx="10090114" cy="110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7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4774"/>
              </a:lnSpc>
              <a:spcBef>
                <a:spcPct val="0"/>
              </a:spcBef>
            </a:pPr>
            <a:r>
              <a:rPr lang="en-US" sz="3978" u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Violência e Defesa de Gênero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3400" y="2209800"/>
            <a:ext cx="8442960" cy="314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9680" lvl="1" indent="-159840" algn="just">
              <a:spcBef>
                <a:spcPct val="0"/>
              </a:spcBef>
              <a:buFont typeface="Arial"/>
              <a:buChar char="•"/>
            </a:pP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“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Quando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o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gênero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é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combinado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com a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deficiência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a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violência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adquire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contornos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mais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cruéis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opressivos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que se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relacionam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com o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estigma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social da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mulher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com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deficiência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enquanto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inválida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desprovida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autonomia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de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quaisquer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direitos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sobre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seu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próprio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corpo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2484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mente</a:t>
            </a:r>
            <a:r>
              <a:rPr lang="en-US" sz="2484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.” </a:t>
            </a:r>
            <a:r>
              <a:rPr lang="en-US" sz="1400" u="none" strike="noStrike" dirty="0" smtClean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en-US" sz="1400" dirty="0" smtClean="0">
                <a:latin typeface="Bree Serif" panose="020B0604020202020204" charset="0"/>
                <a:ea typeface="Arial"/>
                <a:cs typeface="Arial"/>
                <a:sym typeface="Arial"/>
              </a:rPr>
              <a:t>VASCONCELOS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, Roberta Silva; FREITAS, Ana Teresa Silva de; ALENCAR, Gabriela Serra Pinto de. VIOLÊNCIA PSICOLÓGICA CONTRA MULHERES COM DEFICIÊNCIA: </a:t>
            </a:r>
            <a:r>
              <a:rPr lang="en-US" sz="1400" dirty="0" err="1">
                <a:latin typeface="Bree Serif" panose="020B0604020202020204" charset="0"/>
                <a:ea typeface="Arial"/>
                <a:cs typeface="Arial"/>
                <a:sym typeface="Arial"/>
              </a:rPr>
              <a:t>reflexões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Bree Serif" panose="020B0604020202020204" charset="0"/>
                <a:ea typeface="Arial"/>
                <a:cs typeface="Arial"/>
                <a:sym typeface="Arial"/>
              </a:rPr>
              <a:t>sobre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Bree Serif" panose="020B0604020202020204" charset="0"/>
                <a:ea typeface="Arial"/>
                <a:cs typeface="Arial"/>
                <a:sym typeface="Arial"/>
              </a:rPr>
              <a:t>inclusão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 e </a:t>
            </a:r>
            <a:r>
              <a:rPr lang="en-US" sz="1400" dirty="0" err="1">
                <a:latin typeface="Bree Serif" panose="020B0604020202020204" charset="0"/>
                <a:ea typeface="Arial"/>
                <a:cs typeface="Arial"/>
                <a:sym typeface="Arial"/>
              </a:rPr>
              <a:t>acessibilidade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 para </a:t>
            </a:r>
            <a:r>
              <a:rPr lang="en-US" sz="1400" dirty="0" err="1">
                <a:latin typeface="Bree Serif" panose="020B0604020202020204" charset="0"/>
                <a:ea typeface="Arial"/>
                <a:cs typeface="Arial"/>
                <a:sym typeface="Arial"/>
              </a:rPr>
              <a:t>políticas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Bree Serif" panose="020B0604020202020204" charset="0"/>
                <a:ea typeface="Arial"/>
                <a:cs typeface="Arial"/>
                <a:sym typeface="Arial"/>
              </a:rPr>
              <a:t>públicas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. </a:t>
            </a:r>
            <a:r>
              <a:rPr lang="en-US" sz="1400" i="1" dirty="0" err="1">
                <a:latin typeface="Bree Serif" panose="020B0604020202020204" charset="0"/>
                <a:ea typeface="Arial Italics"/>
                <a:cs typeface="Arial Italics"/>
                <a:sym typeface="Arial Italics"/>
              </a:rPr>
              <a:t>Revista</a:t>
            </a:r>
            <a:r>
              <a:rPr lang="en-US" sz="1400" i="1" dirty="0">
                <a:latin typeface="Bree Serif" panose="020B0604020202020204" charset="0"/>
                <a:ea typeface="Arial Italics"/>
                <a:cs typeface="Arial Italics"/>
                <a:sym typeface="Arial Italics"/>
              </a:rPr>
              <a:t> de </a:t>
            </a:r>
            <a:r>
              <a:rPr lang="en-US" sz="1400" i="1" dirty="0" err="1">
                <a:latin typeface="Bree Serif" panose="020B0604020202020204" charset="0"/>
                <a:ea typeface="Arial Italics"/>
                <a:cs typeface="Arial Italics"/>
                <a:sym typeface="Arial Italics"/>
              </a:rPr>
              <a:t>Políticas</a:t>
            </a:r>
            <a:r>
              <a:rPr lang="en-US" sz="1400" i="1" dirty="0">
                <a:latin typeface="Bree Serif" panose="020B06040202020202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400" i="1" dirty="0" err="1">
                <a:latin typeface="Bree Serif" panose="020B0604020202020204" charset="0"/>
                <a:ea typeface="Arial Italics"/>
                <a:cs typeface="Arial Italics"/>
                <a:sym typeface="Arial Italics"/>
              </a:rPr>
              <a:t>Públicas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, v. 28, n. 2, p. 966–979, 15 Jan 2025 </a:t>
            </a:r>
            <a:r>
              <a:rPr lang="en-US" sz="1400" dirty="0" err="1">
                <a:latin typeface="Bree Serif" panose="020B0604020202020204" charset="0"/>
                <a:ea typeface="Arial"/>
                <a:cs typeface="Arial"/>
                <a:sym typeface="Arial"/>
              </a:rPr>
              <a:t>Disponível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Bree Serif" panose="020B0604020202020204" charset="0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Bree Serif" panose="020B0604020202020204" charset="0"/>
                <a:ea typeface="Arial"/>
                <a:cs typeface="Arial"/>
                <a:sym typeface="Arial"/>
              </a:rPr>
              <a:t>: https://cajapio.ufma.br/index.php/rppublica/article/view/22515</a:t>
            </a:r>
            <a:r>
              <a:rPr lang="en-US" sz="1400" dirty="0" smtClean="0">
                <a:latin typeface="Bree Serif" panose="020B0604020202020204" charset="0"/>
                <a:ea typeface="Arial"/>
                <a:cs typeface="Arial"/>
                <a:sym typeface="Arial"/>
              </a:rPr>
              <a:t>.)</a:t>
            </a:r>
            <a:endParaRPr lang="en-US" sz="1400" u="none" strike="noStrik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algn="just">
              <a:lnSpc>
                <a:spcPts val="2980"/>
              </a:lnSpc>
              <a:spcBef>
                <a:spcPct val="0"/>
              </a:spcBef>
            </a:pPr>
            <a:endParaRPr lang="en-US" sz="2484" u="none" strike="noStrik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3400" y="6400800"/>
            <a:ext cx="67056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5"/>
              </a:lnSpc>
            </a:pPr>
            <a:r>
              <a:rPr lang="en-US" sz="128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MINISTÉRIO PÚBLICO DO ESTADO DO MARANHÃO – CAO/PIPD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5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598515"/>
            <a:ext cx="8778240" cy="1380959"/>
            <a:chOff x="0" y="0"/>
            <a:chExt cx="11704320" cy="1841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841279"/>
            </a:xfrm>
            <a:custGeom>
              <a:avLst/>
              <a:gdLst/>
              <a:ahLst/>
              <a:cxnLst/>
              <a:rect l="l" t="t" r="r" b="b"/>
              <a:pathLst>
                <a:path w="11704320" h="1841279">
                  <a:moveTo>
                    <a:pt x="0" y="0"/>
                  </a:moveTo>
                  <a:lnTo>
                    <a:pt x="11704320" y="0"/>
                  </a:lnTo>
                  <a:lnTo>
                    <a:pt x="11704320" y="1841279"/>
                  </a:lnTo>
                  <a:lnTo>
                    <a:pt x="0" y="18412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704320" cy="18412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4774"/>
                </a:lnSpc>
                <a:spcBef>
                  <a:spcPct val="0"/>
                </a:spcBef>
              </a:pPr>
              <a:r>
                <a:rPr lang="en-US" sz="3978" u="none" strike="noStrike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Violência e Defesa de Gênero</a:t>
              </a:r>
            </a:p>
            <a:p>
              <a:pPr marL="0" lvl="0" indent="0" algn="ctr">
                <a:lnSpc>
                  <a:spcPts val="4774"/>
                </a:lnSpc>
                <a:spcBef>
                  <a:spcPct val="0"/>
                </a:spcBef>
              </a:pPr>
              <a:endParaRPr lang="en-US" sz="3978" u="none" strike="noStrike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0395" y="1817715"/>
            <a:ext cx="9045525" cy="458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566" lvl="1" indent="-149283" algn="just">
              <a:lnSpc>
                <a:spcPts val="2783"/>
              </a:lnSpc>
              <a:spcBef>
                <a:spcPct val="0"/>
              </a:spcBef>
              <a:buFont typeface="Arial"/>
              <a:buChar char="•"/>
            </a:pP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Mulheres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com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deficiência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vistas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por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agressores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alvos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mais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vulneráveis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pela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percepção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que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denunciarão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ou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serão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ouvidas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;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2319" u="none" strike="noStrik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98566" lvl="1" indent="-149283" algn="just">
              <a:lnSpc>
                <a:spcPts val="2783"/>
              </a:lnSpc>
              <a:spcBef>
                <a:spcPct val="0"/>
              </a:spcBef>
              <a:buFont typeface="Arial"/>
              <a:buChar char="•"/>
            </a:pP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Barreiras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comunicação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mobilidade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dificultam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pedidos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ajuda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ou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a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fuga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situações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violentas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;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2319" u="none" strike="noStrik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98566" lvl="1" indent="-149283" algn="just">
              <a:lnSpc>
                <a:spcPts val="2783"/>
              </a:lnSpc>
              <a:spcBef>
                <a:spcPct val="0"/>
              </a:spcBef>
              <a:buFont typeface="Arial"/>
              <a:buChar char="•"/>
            </a:pP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Atendimento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especializado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é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escasso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quando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chegam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aos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serviços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muitas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vezes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não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encontram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profissionais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capacitados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sofrendo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revitimização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;</a:t>
            </a:r>
          </a:p>
          <a:p>
            <a:pPr algn="just">
              <a:lnSpc>
                <a:spcPts val="2783"/>
              </a:lnSpc>
              <a:spcBef>
                <a:spcPct val="0"/>
              </a:spcBef>
            </a:pPr>
            <a:endParaRPr lang="en-US" sz="2319" u="none" strike="noStrike" dirty="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298566" lvl="1" indent="-149283" algn="just">
              <a:lnSpc>
                <a:spcPts val="2783"/>
              </a:lnSpc>
              <a:spcBef>
                <a:spcPct val="0"/>
              </a:spcBef>
              <a:buFont typeface="Arial"/>
              <a:buChar char="•"/>
            </a:pP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Subnotificação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ampliada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já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recorrente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entre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mulheres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em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geral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 mas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ainda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mais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grave no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caso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das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mulheres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com </a:t>
            </a:r>
            <a:r>
              <a:rPr lang="en-US" sz="2319" u="none" strike="noStrike" dirty="0" err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deficiência</a:t>
            </a:r>
            <a:r>
              <a:rPr lang="en-US" sz="231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1000" y="6705600"/>
            <a:ext cx="655320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35"/>
              </a:lnSpc>
            </a:pPr>
            <a:r>
              <a:rPr lang="en-US" sz="128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MINISTÉRIO PÚBLICO DO ESTADO DO MARANHÃO – CAO/PIPD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11594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4774"/>
                </a:lnSpc>
                <a:spcBef>
                  <a:spcPct val="0"/>
                </a:spcBef>
              </a:pPr>
              <a:r>
                <a:rPr lang="en-US" sz="3978" u="none" strike="noStrike">
                  <a:solidFill>
                    <a:srgbClr val="1E1E2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Violência e Defesa de Gênero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81465" y="953978"/>
            <a:ext cx="8167008" cy="4827694"/>
            <a:chOff x="0" y="0"/>
            <a:chExt cx="10889344" cy="64369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89361" cy="6436868"/>
            </a:xfrm>
            <a:custGeom>
              <a:avLst/>
              <a:gdLst/>
              <a:ahLst/>
              <a:cxnLst/>
              <a:rect l="l" t="t" r="r" b="b"/>
              <a:pathLst>
                <a:path w="10889361" h="6436868">
                  <a:moveTo>
                    <a:pt x="0" y="0"/>
                  </a:moveTo>
                  <a:lnTo>
                    <a:pt x="10889361" y="0"/>
                  </a:lnTo>
                  <a:lnTo>
                    <a:pt x="10889361" y="6436868"/>
                  </a:lnTo>
                  <a:lnTo>
                    <a:pt x="0" y="6436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84627" y="5455479"/>
            <a:ext cx="8900178" cy="1136297"/>
            <a:chOff x="0" y="0"/>
            <a:chExt cx="11866904" cy="15150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866880" cy="1515110"/>
            </a:xfrm>
            <a:custGeom>
              <a:avLst/>
              <a:gdLst/>
              <a:ahLst/>
              <a:cxnLst/>
              <a:rect l="l" t="t" r="r" b="b"/>
              <a:pathLst>
                <a:path w="11866880" h="1515110">
                  <a:moveTo>
                    <a:pt x="0" y="0"/>
                  </a:moveTo>
                  <a:lnTo>
                    <a:pt x="11866880" y="0"/>
                  </a:lnTo>
                  <a:lnTo>
                    <a:pt x="11866880" y="1515110"/>
                  </a:lnTo>
                  <a:lnTo>
                    <a:pt x="0" y="1515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487680" y="6698506"/>
            <a:ext cx="9221859" cy="49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1"/>
              </a:lnSpc>
            </a:pPr>
            <a:r>
              <a:rPr lang="en-US" sz="149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CERQUEIRA, Daniel; BUENO, Samira (coord.). </a:t>
            </a:r>
            <a:r>
              <a:rPr lang="en-US" sz="1493" i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Atlas da Violência 2024</a:t>
            </a:r>
            <a:r>
              <a:rPr lang="en-US" sz="149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 Brasília: Ipea ; FBSP, 2024. Disponível em: https://repositorio.ipea.gov.br/handle/11058/14031. Acesso em: 27 ago. 2025.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128273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4774"/>
                </a:lnSpc>
                <a:spcBef>
                  <a:spcPct val="0"/>
                </a:spcBef>
              </a:pPr>
              <a:r>
                <a:rPr lang="en-US" sz="3978" u="none" strike="noStrike">
                  <a:solidFill>
                    <a:srgbClr val="1E1E2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Violência e Defesa de Gênero</a:t>
              </a: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8916" y="1169282"/>
            <a:ext cx="7615135" cy="4633772"/>
            <a:chOff x="0" y="0"/>
            <a:chExt cx="10153513" cy="61783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53523" cy="6178423"/>
            </a:xfrm>
            <a:custGeom>
              <a:avLst/>
              <a:gdLst/>
              <a:ahLst/>
              <a:cxnLst/>
              <a:rect l="l" t="t" r="r" b="b"/>
              <a:pathLst>
                <a:path w="10153523" h="6178423">
                  <a:moveTo>
                    <a:pt x="0" y="0"/>
                  </a:moveTo>
                  <a:lnTo>
                    <a:pt x="10153523" y="0"/>
                  </a:lnTo>
                  <a:lnTo>
                    <a:pt x="10153523" y="6178423"/>
                  </a:lnTo>
                  <a:lnTo>
                    <a:pt x="0" y="6178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579120" y="5816840"/>
            <a:ext cx="8886091" cy="109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47"/>
              </a:lnSpc>
            </a:pPr>
            <a:r>
              <a:rPr lang="en-US" sz="1706">
                <a:solidFill>
                  <a:srgbClr val="1E1E21"/>
                </a:solidFill>
                <a:latin typeface="Arial"/>
                <a:ea typeface="Arial"/>
                <a:cs typeface="Arial"/>
                <a:sym typeface="Arial"/>
              </a:rPr>
              <a:t>“Para as mulheres com deficiência, além das formas comuns de violência compartilhadas com mulheres sem deficiência, existem especificidades como isolamento social, dependência de cuidadores e serviços, tipo e grau de funcionalidade da deficiência, todos contribuindo para um maior risco de violência.” </a:t>
            </a:r>
            <a:r>
              <a:rPr lang="en-US" sz="170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(ATLAS DA VIOLENCIA, 2024 - IPEA)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1147</Words>
  <Application>Microsoft Office PowerPoint</Application>
  <PresentationFormat>Personalizar</PresentationFormat>
  <Paragraphs>111</Paragraphs>
  <Slides>13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Calibri (MS)</vt:lpstr>
      <vt:lpstr>Arial Bold</vt:lpstr>
      <vt:lpstr>Calibri</vt:lpstr>
      <vt:lpstr>Gill Sans Light</vt:lpstr>
      <vt:lpstr>Arial Italics</vt:lpstr>
      <vt:lpstr>Bree Serif</vt:lpstr>
      <vt:lpstr>Calibri (MS) Italics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LBI_Agosto_Lilas_Mulheres_Deficiencia_Palestra_Atualizada (1).pptx</dc:title>
  <dc:creator>MPMA1</dc:creator>
  <cp:lastModifiedBy>SAMARA OLIVEIRA CERQUEIRA</cp:lastModifiedBy>
  <cp:revision>11</cp:revision>
  <dcterms:created xsi:type="dcterms:W3CDTF">2006-08-16T00:00:00Z</dcterms:created>
  <dcterms:modified xsi:type="dcterms:W3CDTF">2025-08-28T15:00:33Z</dcterms:modified>
  <dc:identifier>DAGxXGwD8VI</dc:identifier>
</cp:coreProperties>
</file>